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1"/>
  </p:notesMasterIdLst>
  <p:sldIdLst>
    <p:sldId id="1951" r:id="rId3"/>
    <p:sldId id="2085" r:id="rId4"/>
    <p:sldId id="2084" r:id="rId5"/>
    <p:sldId id="2032" r:id="rId6"/>
    <p:sldId id="1980" r:id="rId7"/>
    <p:sldId id="1964" r:id="rId8"/>
    <p:sldId id="2086" r:id="rId9"/>
    <p:sldId id="2087" r:id="rId10"/>
    <p:sldId id="2088" r:id="rId11"/>
    <p:sldId id="2059" r:id="rId12"/>
    <p:sldId id="1974" r:id="rId13"/>
    <p:sldId id="2089" r:id="rId14"/>
    <p:sldId id="2092" r:id="rId15"/>
    <p:sldId id="2090" r:id="rId16"/>
    <p:sldId id="2091" r:id="rId17"/>
    <p:sldId id="2093" r:id="rId18"/>
    <p:sldId id="2113" r:id="rId19"/>
    <p:sldId id="2112" r:id="rId20"/>
    <p:sldId id="2095" r:id="rId21"/>
    <p:sldId id="2094" r:id="rId22"/>
    <p:sldId id="2097" r:id="rId23"/>
    <p:sldId id="2099" r:id="rId24"/>
    <p:sldId id="2101" r:id="rId25"/>
    <p:sldId id="2102" r:id="rId26"/>
    <p:sldId id="2096" r:id="rId27"/>
    <p:sldId id="2103" r:id="rId28"/>
    <p:sldId id="2104" r:id="rId29"/>
    <p:sldId id="2105" r:id="rId30"/>
    <p:sldId id="2106" r:id="rId31"/>
    <p:sldId id="1986" r:id="rId32"/>
    <p:sldId id="2002" r:id="rId33"/>
    <p:sldId id="2107" r:id="rId34"/>
    <p:sldId id="2108" r:id="rId35"/>
    <p:sldId id="2109" r:id="rId36"/>
    <p:sldId id="2110" r:id="rId37"/>
    <p:sldId id="2111" r:id="rId38"/>
    <p:sldId id="1948" r:id="rId39"/>
    <p:sldId id="18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A0000"/>
    <a:srgbClr val="960000"/>
    <a:srgbClr val="5BD4FF"/>
    <a:srgbClr val="33CAFF"/>
    <a:srgbClr val="F1EC20"/>
    <a:srgbClr val="3BCCFF"/>
    <a:srgbClr val="FFF3E5"/>
    <a:srgbClr val="FFEB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881" autoAdjust="0"/>
    <p:restoredTop sz="86424" autoAdjust="0"/>
  </p:normalViewPr>
  <p:slideViewPr>
    <p:cSldViewPr>
      <p:cViewPr varScale="1">
        <p:scale>
          <a:sx n="97" d="100"/>
          <a:sy n="97" d="100"/>
        </p:scale>
        <p:origin x="-1414"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744"/>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3/14/2023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384566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05785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9458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81624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80853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067702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08369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2068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50773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145733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2974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11346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754459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814933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41583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19312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540514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209904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246850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39321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009532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04762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288600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27909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766127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54952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50052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38</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237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468008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6701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76257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3639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3/14/2023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3/14/2023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3/14/2023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3/14/2023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3/14/2023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3/14/2023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3/14/2023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3/14/2023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3/14/2023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ectangle 7"/>
          <p:cNvSpPr/>
          <p:nvPr/>
        </p:nvSpPr>
        <p:spPr>
          <a:xfrm>
            <a:off x="457200" y="4801490"/>
            <a:ext cx="8534400" cy="1323439"/>
          </a:xfrm>
          <a:prstGeom prst="rect">
            <a:avLst/>
          </a:prstGeom>
        </p:spPr>
        <p:txBody>
          <a:bodyPr wrap="square">
            <a:spAutoFit/>
          </a:bodyPr>
          <a:lstStyle/>
          <a:p>
            <a:pPr algn="ct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45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15 March 2023</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5" name="Rectangle 4"/>
          <p:cNvSpPr/>
          <p:nvPr/>
        </p:nvSpPr>
        <p:spPr>
          <a:xfrm>
            <a:off x="228600" y="685800"/>
            <a:ext cx="8839200" cy="1600438"/>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Living Forgiven … and Free </a:t>
            </a:r>
          </a:p>
          <a:p>
            <a:pPr algn="ctr"/>
            <a:r>
              <a:rPr lang="en-US" sz="44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2:11 – 23</a:t>
            </a:r>
          </a:p>
        </p:txBody>
      </p:sp>
      <p:sp>
        <p:nvSpPr>
          <p:cNvPr id="9" name="TextBox 8"/>
          <p:cNvSpPr txBox="1"/>
          <p:nvPr/>
        </p:nvSpPr>
        <p:spPr>
          <a:xfrm>
            <a:off x="3657600" y="2634972"/>
            <a:ext cx="1295400" cy="369332"/>
          </a:xfrm>
          <a:prstGeom prst="rect">
            <a:avLst/>
          </a:prstGeom>
          <a:solidFill>
            <a:schemeClr val="accent1">
              <a:lumMod val="40000"/>
              <a:lumOff val="60000"/>
            </a:schemeClr>
          </a:solidFill>
        </p:spPr>
        <p:txBody>
          <a:bodyPr wrap="square" rtlCol="0">
            <a:spAutoFit/>
          </a:bodyPr>
          <a:lstStyle/>
          <a:p>
            <a:endParaRPr lang="en-US" dirty="0"/>
          </a:p>
        </p:txBody>
      </p:sp>
      <p:sp>
        <p:nvSpPr>
          <p:cNvPr id="6" name="TextBox 5"/>
          <p:cNvSpPr txBox="1"/>
          <p:nvPr/>
        </p:nvSpPr>
        <p:spPr>
          <a:xfrm>
            <a:off x="1600200" y="4419600"/>
            <a:ext cx="62484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Rounded MT Bold" panose="020F0704030504030204" pitchFamily="34" charset="0"/>
              </a:rPr>
              <a:t>The Sufficiency of Jesus </a:t>
            </a:r>
            <a:r>
              <a:rPr lang="en-US" sz="2400" b="1" dirty="0">
                <a:effectLst>
                  <a:outerShdw blurRad="38100" dist="38100" dir="2700000" algn="tl">
                    <a:srgbClr val="000000">
                      <a:alpha val="43137"/>
                    </a:srgbClr>
                  </a:outerShdw>
                </a:effectLst>
                <a:latin typeface="Arial Rounded MT Bold" panose="020F0704030504030204" pitchFamily="34" charset="0"/>
              </a:rPr>
              <a:t>Christ </a:t>
            </a:r>
          </a:p>
        </p:txBody>
      </p:sp>
    </p:spTree>
    <p:extLst>
      <p:ext uri="{BB962C8B-B14F-4D97-AF65-F5344CB8AC3E}">
        <p14:creationId xmlns:p14="http://schemas.microsoft.com/office/powerpoint/2010/main" xmlns="" val="401501540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2:11 – 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295400"/>
            <a:ext cx="8686800" cy="5278368"/>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500" b="1" i="1" baseline="30000" dirty="0">
                <a:effectLst>
                  <a:outerShdw blurRad="38100" dist="38100" dir="2700000" algn="tl">
                    <a:srgbClr val="000000">
                      <a:alpha val="43137"/>
                    </a:srgbClr>
                  </a:outerShdw>
                </a:effectLst>
                <a:latin typeface="Georgia" panose="02040502050405020303" pitchFamily="18" charset="0"/>
              </a:rPr>
              <a:t>11</a:t>
            </a:r>
            <a:r>
              <a:rPr lang="en-US" sz="2500" i="1" baseline="30000" dirty="0">
                <a:latin typeface="Georgia" panose="02040502050405020303" pitchFamily="18" charset="0"/>
              </a:rPr>
              <a:t> </a:t>
            </a:r>
            <a:r>
              <a:rPr lang="en-US" sz="2500" i="1" dirty="0" smtClean="0">
                <a:latin typeface="Georgia" panose="02040502050405020303" pitchFamily="18" charset="0"/>
              </a:rPr>
              <a:t>In Him you were also circumcised with the circumcision made without hands, by putting </a:t>
            </a:r>
            <a:r>
              <a:rPr lang="en-US" sz="2500" i="1" dirty="0">
                <a:latin typeface="Georgia" panose="02040502050405020303" pitchFamily="18" charset="0"/>
              </a:rPr>
              <a:t>off the body of the sins of the flesh, by the circumcision of </a:t>
            </a:r>
            <a:r>
              <a:rPr lang="en-US" sz="2500" i="1" dirty="0" smtClean="0">
                <a:latin typeface="Georgia" panose="02040502050405020303" pitchFamily="18" charset="0"/>
              </a:rPr>
              <a:t>Christ,</a:t>
            </a:r>
            <a:r>
              <a:rPr lang="en-US" sz="2500" i="1" dirty="0">
                <a:latin typeface="Georgia" panose="02040502050405020303" pitchFamily="18" charset="0"/>
              </a:rPr>
              <a:t> </a:t>
            </a:r>
            <a:r>
              <a:rPr lang="en-US" sz="2500" b="1" i="1" baseline="30000" dirty="0">
                <a:effectLst>
                  <a:outerShdw blurRad="38100" dist="38100" dir="2700000" algn="tl">
                    <a:srgbClr val="000000">
                      <a:alpha val="43137"/>
                    </a:srgbClr>
                  </a:outerShdw>
                </a:effectLst>
                <a:latin typeface="Georgia" panose="02040502050405020303" pitchFamily="18" charset="0"/>
              </a:rPr>
              <a:t>12</a:t>
            </a:r>
            <a:r>
              <a:rPr lang="en-US" sz="2500" i="1" baseline="30000" dirty="0">
                <a:latin typeface="Georgia" panose="02040502050405020303" pitchFamily="18" charset="0"/>
              </a:rPr>
              <a:t> </a:t>
            </a:r>
            <a:r>
              <a:rPr lang="en-US" sz="2500" i="1" dirty="0">
                <a:latin typeface="Georgia" panose="02040502050405020303" pitchFamily="18" charset="0"/>
              </a:rPr>
              <a:t>buried with Him in baptism, in which you also were raised with Him through faith in the working of God, who raised Him from the dead. </a:t>
            </a:r>
            <a:r>
              <a:rPr lang="en-US" sz="2500" b="1" i="1" baseline="30000" dirty="0">
                <a:effectLst>
                  <a:outerShdw blurRad="38100" dist="38100" dir="2700000" algn="tl">
                    <a:srgbClr val="000000">
                      <a:alpha val="43137"/>
                    </a:srgbClr>
                  </a:outerShdw>
                </a:effectLst>
                <a:latin typeface="Georgia" panose="02040502050405020303" pitchFamily="18" charset="0"/>
              </a:rPr>
              <a:t> 13</a:t>
            </a:r>
            <a:r>
              <a:rPr lang="en-US" sz="2500" i="1" baseline="30000" dirty="0">
                <a:latin typeface="Georgia" panose="02040502050405020303" pitchFamily="18" charset="0"/>
              </a:rPr>
              <a:t> </a:t>
            </a:r>
            <a:r>
              <a:rPr lang="en-US" sz="2500" i="1" dirty="0">
                <a:latin typeface="Georgia" panose="02040502050405020303" pitchFamily="18" charset="0"/>
              </a:rPr>
              <a:t>And you, being dead in your trespasses and the uncircumcision of your flesh, He has made alive together with Him, having forgiven you all trespasses, </a:t>
            </a:r>
            <a:r>
              <a:rPr lang="en-US" sz="2500" b="1" i="1" baseline="30000" dirty="0">
                <a:effectLst>
                  <a:outerShdw blurRad="38100" dist="38100" dir="2700000" algn="tl">
                    <a:srgbClr val="000000">
                      <a:alpha val="43137"/>
                    </a:srgbClr>
                  </a:outerShdw>
                </a:effectLst>
                <a:latin typeface="Georgia" panose="02040502050405020303" pitchFamily="18" charset="0"/>
              </a:rPr>
              <a:t>14</a:t>
            </a:r>
            <a:r>
              <a:rPr lang="en-US" sz="2500" i="1" baseline="30000" dirty="0">
                <a:effectLst>
                  <a:outerShdw blurRad="38100" dist="38100" dir="2700000" algn="tl">
                    <a:srgbClr val="000000">
                      <a:alpha val="43137"/>
                    </a:srgbClr>
                  </a:outerShdw>
                </a:effectLst>
                <a:latin typeface="Georgia" panose="02040502050405020303" pitchFamily="18" charset="0"/>
              </a:rPr>
              <a:t> </a:t>
            </a:r>
            <a:r>
              <a:rPr lang="en-US" sz="2500" i="1" dirty="0">
                <a:latin typeface="Georgia" panose="02040502050405020303" pitchFamily="18" charset="0"/>
              </a:rPr>
              <a:t>having wiped out the handwriting of requirements that was against us, which was contrary to us.  And He has taken it out of the way, having nailed it to the cross. </a:t>
            </a:r>
            <a:r>
              <a:rPr lang="en-US" sz="2500" b="1" i="1" baseline="30000" dirty="0">
                <a:effectLst>
                  <a:outerShdw blurRad="38100" dist="38100" dir="2700000" algn="tl">
                    <a:srgbClr val="000000">
                      <a:alpha val="43137"/>
                    </a:srgbClr>
                  </a:outerShdw>
                </a:effectLst>
                <a:latin typeface="Georgia" panose="02040502050405020303" pitchFamily="18" charset="0"/>
              </a:rPr>
              <a:t>15</a:t>
            </a:r>
            <a:r>
              <a:rPr lang="en-US" sz="2500" i="1" baseline="30000" dirty="0">
                <a:latin typeface="Georgia" panose="02040502050405020303" pitchFamily="18" charset="0"/>
              </a:rPr>
              <a:t> </a:t>
            </a:r>
            <a:r>
              <a:rPr lang="en-US" sz="2500" i="1" dirty="0">
                <a:latin typeface="Georgia" panose="02040502050405020303" pitchFamily="18" charset="0"/>
              </a:rPr>
              <a:t>Having disarmed principalities and powers, He made a public spectacle of them, triumphing over them in it.</a:t>
            </a:r>
          </a:p>
        </p:txBody>
      </p:sp>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2:11 – 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371600"/>
            <a:ext cx="8610600"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verse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 Paul begins with a metaphor that would have been familiar to Jewish believers and anyone who knew the Old Testament Law: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Him you were also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circumcised.”</a:t>
            </a:r>
            <a:endPar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“Circumcision”</a:t>
            </a:r>
            <a:r>
              <a:rPr lang="en-US" sz="2400" b="1" dirty="0" smtClean="0">
                <a:latin typeface="Cambria" pitchFamily="18" charset="0"/>
              </a:rPr>
              <a:t> as instituted by God was the ritual of cutting away a male’s foreskin to identify that male                     child as a participant in God’s covenant with Abraham          (</a:t>
            </a:r>
            <a:r>
              <a:rPr lang="en-US" sz="2400" b="1" dirty="0" smtClean="0">
                <a:effectLst>
                  <a:outerShdw blurRad="38100" dist="38100" dir="2700000" algn="tl">
                    <a:srgbClr val="000000">
                      <a:alpha val="43137"/>
                    </a:srgbClr>
                  </a:outerShdw>
                </a:effectLst>
                <a:latin typeface="Cambria" pitchFamily="18" charset="0"/>
              </a:rPr>
              <a:t>Gen. 17:10-11</a:t>
            </a:r>
            <a:r>
              <a:rPr lang="en-US" sz="2400" b="1" dirty="0" smtClean="0">
                <a:latin typeface="Cambria" pitchFamily="18" charset="0"/>
              </a:rPr>
              <a:t>).  </a:t>
            </a:r>
            <a:r>
              <a:rPr lang="en-US" sz="2400" b="1" i="1" dirty="0" smtClean="0">
                <a:latin typeface="Cambria"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time this distinguishing </a:t>
            </a:r>
            <a:r>
              <a:rPr lang="en-US" sz="2400" b="1" dirty="0" smtClean="0">
                <a:latin typeface="Cambria" panose="02040503050406030204" pitchFamily="18" charset="0"/>
                <a:ea typeface="Cambria" panose="02040503050406030204" pitchFamily="18" charset="0"/>
              </a:rPr>
              <a:t>feature became symbolic of the </a:t>
            </a:r>
            <a:r>
              <a:rPr lang="en-US" sz="2400" b="1" dirty="0">
                <a:latin typeface="Cambria" panose="02040503050406030204" pitchFamily="18" charset="0"/>
                <a:ea typeface="Cambria" panose="02040503050406030204" pitchFamily="18" charset="0"/>
              </a:rPr>
              <a:t>Israelite </a:t>
            </a:r>
            <a:r>
              <a:rPr lang="en-US" sz="2400" b="1" dirty="0" smtClean="0">
                <a:latin typeface="Cambria" panose="02040503050406030204" pitchFamily="18" charset="0"/>
                <a:ea typeface="Cambria" panose="02040503050406030204" pitchFamily="18" charset="0"/>
              </a:rPr>
              <a:t>people, the covenant, and the culture.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Many Jews though that the covenant sign of circumcision entitled them to blessings from God and exemption from the divine judgment rightly deserved by the Gentiles. </a:t>
            </a:r>
          </a:p>
        </p:txBody>
      </p:sp>
    </p:spTree>
    <p:extLst>
      <p:ext uri="{BB962C8B-B14F-4D97-AF65-F5344CB8AC3E}">
        <p14:creationId xmlns:p14="http://schemas.microsoft.com/office/powerpoint/2010/main" xmlns="" val="35199161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2:11 – 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95400"/>
            <a:ext cx="86868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However, Paul taught that in Christ neither circumcision nor uncircumcision had any eternal significance – only salvation by </a:t>
            </a:r>
            <a:r>
              <a:rPr lang="en-US" sz="2400" b="1" i="1" dirty="0" smtClean="0">
                <a:latin typeface="Cambria" pitchFamily="18" charset="0"/>
              </a:rPr>
              <a:t>grace alone </a:t>
            </a:r>
            <a:r>
              <a:rPr lang="en-US" sz="2400" b="1" dirty="0" smtClean="0">
                <a:latin typeface="Cambria" pitchFamily="18" charset="0"/>
              </a:rPr>
              <a:t>through </a:t>
            </a:r>
            <a:r>
              <a:rPr lang="en-US" sz="2400" b="1" i="1" dirty="0" smtClean="0">
                <a:latin typeface="Cambria" pitchFamily="18" charset="0"/>
              </a:rPr>
              <a:t>faith alone </a:t>
            </a:r>
            <a:r>
              <a:rPr lang="en-US" sz="2400" b="1" dirty="0" smtClean="0">
                <a:latin typeface="Cambria" pitchFamily="18" charset="0"/>
              </a:rPr>
              <a:t>in </a:t>
            </a:r>
            <a:r>
              <a:rPr lang="en-US" sz="2400" b="1" i="1" dirty="0" smtClean="0">
                <a:latin typeface="Cambria" pitchFamily="18" charset="0"/>
              </a:rPr>
              <a:t>Christ alone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Gal 6:15</a:t>
            </a:r>
            <a:r>
              <a:rPr lang="en-US" sz="2400" b="1" dirty="0" smtClean="0">
                <a:latin typeface="Cambria" pitchFamily="18" charset="0"/>
              </a:rPr>
              <a:t>).</a:t>
            </a:r>
          </a:p>
          <a:p>
            <a:pPr indent="457200">
              <a:spcAft>
                <a:spcPts val="1200"/>
              </a:spcAft>
              <a:tabLst>
                <a:tab pos="511175" algn="l"/>
                <a:tab pos="627063" algn="l"/>
                <a:tab pos="690563" algn="l"/>
              </a:tabLst>
            </a:pPr>
            <a:r>
              <a:rPr lang="en-US" sz="2400" b="1" dirty="0" smtClean="0">
                <a:latin typeface="Cambria" pitchFamily="18" charset="0"/>
              </a:rPr>
              <a:t>When Paul uses the analogy of circumcision in Colossians, he does so knowing that his readers would recall its significance as a physical act that identified the recipients as having a special covenant relationship with God.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It was the external sign of a spiritual reality</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However, here in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2:11</a:t>
            </a:r>
            <a:r>
              <a:rPr lang="en-US" sz="2400" b="1" dirty="0">
                <a:latin typeface="Cambria" panose="02040503050406030204" pitchFamily="18" charset="0"/>
                <a:ea typeface="Cambria" panose="02040503050406030204" pitchFamily="18" charset="0"/>
              </a:rPr>
              <a:t>, Paul doesn’t have literal circumcision in </a:t>
            </a:r>
            <a:r>
              <a:rPr lang="en-US" sz="2400" b="1" dirty="0" smtClean="0">
                <a:latin typeface="Cambria" panose="02040503050406030204" pitchFamily="18" charset="0"/>
                <a:ea typeface="Cambria" panose="02040503050406030204" pitchFamily="18" charset="0"/>
              </a:rPr>
              <a:t>mind. </a:t>
            </a:r>
          </a:p>
        </p:txBody>
      </p:sp>
    </p:spTree>
    <p:extLst>
      <p:ext uri="{BB962C8B-B14F-4D97-AF65-F5344CB8AC3E}">
        <p14:creationId xmlns:p14="http://schemas.microsoft.com/office/powerpoint/2010/main" xmlns="" val="35973773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2:11 – 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95400"/>
            <a:ext cx="8686800" cy="5352234"/>
          </a:xfrm>
          <a:prstGeom prst="rect">
            <a:avLst/>
          </a:prstGeom>
          <a:noFill/>
          <a:effectLst/>
        </p:spPr>
        <p:txBody>
          <a:bodyPr wrap="square" rtlCol="0">
            <a:spAutoFit/>
          </a:bodyPr>
          <a:lstStyle/>
          <a:p>
            <a:pPr indent="457200">
              <a:spcAft>
                <a:spcPts val="600"/>
              </a:spcAft>
              <a:tabLst>
                <a:tab pos="511175" algn="l"/>
                <a:tab pos="627063" algn="l"/>
                <a:tab pos="690563" algn="l"/>
              </a:tabLst>
            </a:pPr>
            <a:r>
              <a:rPr lang="en-US" sz="2370" b="1" dirty="0" smtClean="0">
                <a:latin typeface="Cambria" panose="02040503050406030204" pitchFamily="18" charset="0"/>
                <a:ea typeface="Cambria" panose="02040503050406030204" pitchFamily="18" charset="0"/>
              </a:rPr>
              <a:t>So, when he says to the mostly Gentile believers in Colossae, </a:t>
            </a:r>
            <a:r>
              <a:rPr lang="en-US" sz="2370" b="1" i="1" dirty="0" smtClean="0">
                <a:latin typeface="Cambria" panose="02040503050406030204" pitchFamily="18" charset="0"/>
                <a:ea typeface="Cambria" panose="02040503050406030204" pitchFamily="18" charset="0"/>
              </a:rPr>
              <a:t>“In Him you were also circumcised with the circumcision made without hands.”  </a:t>
            </a:r>
            <a:r>
              <a:rPr lang="en-US" sz="2370" b="1" dirty="0" smtClean="0">
                <a:latin typeface="Cambria" panose="02040503050406030204" pitchFamily="18" charset="0"/>
                <a:ea typeface="Cambria" panose="02040503050406030204" pitchFamily="18" charset="0"/>
              </a:rPr>
              <a:t>He is referring to “the removal of the body of the flesh by the circumcision of Christ.</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a:t>
            </a:r>
          </a:p>
          <a:p>
            <a:pPr indent="457200">
              <a:spcAft>
                <a:spcPts val="600"/>
              </a:spcAft>
              <a:tabLst>
                <a:tab pos="511175" algn="l"/>
                <a:tab pos="627063" algn="l"/>
                <a:tab pos="690563" algn="l"/>
              </a:tabLst>
            </a:pPr>
            <a:r>
              <a:rPr lang="en-US" sz="2370" b="1" dirty="0" smtClean="0">
                <a:latin typeface="Cambria" pitchFamily="18" charset="0"/>
              </a:rPr>
              <a:t>While </a:t>
            </a:r>
            <a:r>
              <a:rPr lang="en-US" sz="2370" b="1" dirty="0">
                <a:latin typeface="Cambria" pitchFamily="18" charset="0"/>
              </a:rPr>
              <a:t>several interpretations have been posited regarding the meaning of this phase. Swindoll suggest the best way to understand it is to take </a:t>
            </a:r>
            <a:r>
              <a:rPr lang="en-US" sz="2370" b="1" i="1" dirty="0">
                <a:latin typeface="Cambria" pitchFamily="18" charset="0"/>
              </a:rPr>
              <a:t>“body of the flesh”</a:t>
            </a:r>
            <a:r>
              <a:rPr lang="en-US" sz="2370" b="1" dirty="0">
                <a:latin typeface="Cambria" pitchFamily="18" charset="0"/>
              </a:rPr>
              <a:t> as a reference to Christ’s body when He suffered and died on the cross. </a:t>
            </a:r>
            <a:endParaRPr lang="en-US" sz="2370" b="1" dirty="0" smtClean="0">
              <a:latin typeface="Cambria" pitchFamily="18" charset="0"/>
            </a:endParaRPr>
          </a:p>
          <a:p>
            <a:pPr indent="457200">
              <a:spcAft>
                <a:spcPts val="600"/>
              </a:spcAft>
              <a:tabLst>
                <a:tab pos="511175" algn="l"/>
                <a:tab pos="627063" algn="l"/>
                <a:tab pos="690563" algn="l"/>
              </a:tabLst>
            </a:pPr>
            <a:r>
              <a:rPr lang="en-US" sz="2370" b="1" dirty="0" smtClean="0">
                <a:latin typeface="Cambria" pitchFamily="18" charset="0"/>
              </a:rPr>
              <a:t>Believers </a:t>
            </a:r>
            <a:r>
              <a:rPr lang="en-US" sz="2370" b="1" dirty="0">
                <a:latin typeface="Cambria" pitchFamily="18" charset="0"/>
              </a:rPr>
              <a:t>participate in His death spiritually by identifying with Him through faith, and </a:t>
            </a:r>
            <a:r>
              <a:rPr lang="en-US" sz="2370" b="1" dirty="0" smtClean="0">
                <a:latin typeface="Cambria" pitchFamily="18" charset="0"/>
              </a:rPr>
              <a:t>they participate </a:t>
            </a:r>
            <a:r>
              <a:rPr lang="en-US" sz="2370" b="1" dirty="0">
                <a:latin typeface="Cambria" pitchFamily="18" charset="0"/>
              </a:rPr>
              <a:t>physically by </a:t>
            </a:r>
            <a:r>
              <a:rPr lang="en-US" sz="2370" b="1" dirty="0" smtClean="0">
                <a:latin typeface="Cambria" pitchFamily="18" charset="0"/>
              </a:rPr>
              <a:t>submitting </a:t>
            </a:r>
            <a:r>
              <a:rPr lang="en-US" sz="2370" b="1" dirty="0">
                <a:latin typeface="Cambria" pitchFamily="18" charset="0"/>
              </a:rPr>
              <a:t>to baptism as an external sign of a spiritual reality,  </a:t>
            </a:r>
            <a:r>
              <a:rPr lang="en-US" sz="2370" b="1" dirty="0" smtClean="0">
                <a:latin typeface="Cambria" pitchFamily="18" charset="0"/>
              </a:rPr>
              <a:t>they reenact </a:t>
            </a:r>
            <a:r>
              <a:rPr lang="en-US" sz="2370" b="1" dirty="0">
                <a:latin typeface="Cambria" pitchFamily="18" charset="0"/>
              </a:rPr>
              <a:t>the events of Christ’s burial and resurrection. </a:t>
            </a:r>
            <a:endParaRPr lang="en-US" sz="237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2091159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2:11 – 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95400"/>
            <a:ext cx="8686800" cy="5416868"/>
          </a:xfrm>
          <a:prstGeom prst="rect">
            <a:avLst/>
          </a:prstGeom>
          <a:noFill/>
          <a:effectLst/>
        </p:spPr>
        <p:txBody>
          <a:bodyPr wrap="square" rtlCol="0">
            <a:spAutoFit/>
          </a:bodyPr>
          <a:lstStyle/>
          <a:p>
            <a:pPr indent="457200">
              <a:spcAft>
                <a:spcPts val="6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Thus in 2:12, Paul shifts from the spiritual reality (identification with the atoning death of Christ by faith) to a physical analogy </a:t>
            </a:r>
            <a:r>
              <a:rPr lang="en-US" sz="2400" b="1" i="1" dirty="0" smtClean="0">
                <a:latin typeface="Cambria" panose="02040503050406030204" pitchFamily="18" charset="0"/>
                <a:ea typeface="Cambria" panose="02040503050406030204" pitchFamily="18" charset="0"/>
              </a:rPr>
              <a:t>(“having been buried with Him in baptism, in which you were also raised up with Him through faith in the working of God, who raised Him from the dead”).</a:t>
            </a:r>
          </a:p>
          <a:p>
            <a:pPr indent="457200">
              <a:spcAft>
                <a:spcPts val="600"/>
              </a:spcAft>
              <a:tabLst>
                <a:tab pos="511175" algn="l"/>
                <a:tab pos="627063" algn="l"/>
                <a:tab pos="690563" algn="l"/>
              </a:tabLst>
            </a:pPr>
            <a:r>
              <a:rPr lang="en-US" sz="2400" b="1" dirty="0" smtClean="0">
                <a:latin typeface="Cambria" pitchFamily="18" charset="0"/>
              </a:rPr>
              <a:t>Being </a:t>
            </a:r>
            <a:r>
              <a:rPr lang="en-US" sz="2400" b="1" dirty="0">
                <a:latin typeface="Cambria" pitchFamily="18" charset="0"/>
              </a:rPr>
              <a:t>“</a:t>
            </a:r>
            <a:r>
              <a:rPr lang="en-US" sz="2400" b="1" i="1" dirty="0">
                <a:effectLst>
                  <a:outerShdw blurRad="38100" dist="38100" dir="2700000" algn="tl">
                    <a:srgbClr val="000000">
                      <a:alpha val="43137"/>
                    </a:srgbClr>
                  </a:outerShdw>
                </a:effectLst>
                <a:latin typeface="Cambria" pitchFamily="18" charset="0"/>
              </a:rPr>
              <a:t>in Christ</a:t>
            </a:r>
            <a:r>
              <a:rPr lang="en-US" sz="2400" b="1" dirty="0">
                <a:latin typeface="Cambria" pitchFamily="18" charset="0"/>
              </a:rPr>
              <a:t>” means that we share in what was accomplished through His death. By believing, we participate in His death, burial, and resurrection and receive the eternal benefits of His work in a new covenant relationship with God. </a:t>
            </a:r>
            <a:endParaRPr lang="en-US" sz="2400" b="1" dirty="0" smtClean="0">
              <a:latin typeface="Cambria" pitchFamily="18" charset="0"/>
            </a:endParaRPr>
          </a:p>
          <a:p>
            <a:pPr indent="457200">
              <a:spcAft>
                <a:spcPts val="600"/>
              </a:spcAft>
              <a:tabLst>
                <a:tab pos="511175" algn="l"/>
                <a:tab pos="627063" algn="l"/>
                <a:tab pos="690563" algn="l"/>
              </a:tabLst>
            </a:pPr>
            <a:r>
              <a:rPr lang="en-US" sz="2400" b="1" dirty="0" smtClean="0">
                <a:latin typeface="Cambria" pitchFamily="18" charset="0"/>
              </a:rPr>
              <a:t>We </a:t>
            </a:r>
            <a:r>
              <a:rPr lang="en-US" sz="2400" b="1" dirty="0">
                <a:latin typeface="Cambria" pitchFamily="18" charset="0"/>
              </a:rPr>
              <a:t>died to our former way of life when we turned from our sin, and we rose to a new lifestyle when we pledged to live as disciples of Christ in the new covenant community of the spirit.  These actions were symbolized by baptism.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177848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2:11 – 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610600" cy="4532010"/>
          </a:xfrm>
          <a:prstGeom prst="rect">
            <a:avLst/>
          </a:prstGeom>
          <a:noFill/>
          <a:effectLst/>
        </p:spPr>
        <p:txBody>
          <a:bodyPr wrap="square" rtlCol="0">
            <a:spAutoFit/>
          </a:bodyPr>
          <a:lstStyle/>
          <a:p>
            <a:pPr indent="457200">
              <a:spcAft>
                <a:spcPts val="1200"/>
              </a:spcAft>
              <a:tabLst>
                <a:tab pos="511175" algn="l"/>
                <a:tab pos="627063" algn="l"/>
                <a:tab pos="690563" algn="l"/>
              </a:tabLst>
            </a:pPr>
            <a:r>
              <a:rPr lang="en-US" sz="2350" b="1" dirty="0" smtClean="0">
                <a:latin typeface="Cambria" panose="02040503050406030204" pitchFamily="18" charset="0"/>
                <a:ea typeface="Cambria" panose="02040503050406030204" pitchFamily="18" charset="0"/>
              </a:rPr>
              <a:t>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2:13</a:t>
            </a:r>
            <a:r>
              <a:rPr lang="en-US" sz="2350" b="1" dirty="0" smtClean="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Paul refers to the </a:t>
            </a:r>
            <a:r>
              <a:rPr lang="en-US" sz="2350" b="1" dirty="0" smtClean="0">
                <a:latin typeface="Cambria" panose="02040503050406030204" pitchFamily="18" charset="0"/>
                <a:ea typeface="Cambria" panose="02040503050406030204" pitchFamily="18" charset="0"/>
              </a:rPr>
              <a:t>spiritual reality that stands behind the physical sign of baptism mentioned 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2:12</a:t>
            </a:r>
            <a:r>
              <a:rPr lang="en-US" sz="2350" b="1" dirty="0" smtClean="0">
                <a:latin typeface="Cambria" panose="02040503050406030204" pitchFamily="18" charset="0"/>
                <a:ea typeface="Cambria" panose="02040503050406030204" pitchFamily="18" charset="0"/>
              </a:rPr>
              <a:t>.  </a:t>
            </a:r>
          </a:p>
          <a:p>
            <a:pPr indent="457200">
              <a:spcAft>
                <a:spcPts val="1200"/>
              </a:spcAft>
              <a:tabLst>
                <a:tab pos="511175" algn="l"/>
                <a:tab pos="627063" algn="l"/>
                <a:tab pos="690563" algn="l"/>
              </a:tabLst>
            </a:pPr>
            <a:r>
              <a:rPr lang="en-US" sz="2350" b="1" dirty="0" smtClean="0">
                <a:latin typeface="Cambria" panose="02040503050406030204" pitchFamily="18" charset="0"/>
                <a:ea typeface="Cambria" panose="02040503050406030204" pitchFamily="18" charset="0"/>
              </a:rPr>
              <a:t>We were once dead in our transgression, unclean and separated from the covenant of God and His people –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“uncircumcised”</a:t>
            </a:r>
            <a:r>
              <a:rPr lang="en-US" sz="2350" b="1" dirty="0" smtClean="0">
                <a:latin typeface="Cambria" panose="02040503050406030204" pitchFamily="18" charset="0"/>
                <a:ea typeface="Cambria" panose="02040503050406030204" pitchFamily="18" charset="0"/>
              </a:rPr>
              <a:t> in the flesh. </a:t>
            </a:r>
          </a:p>
          <a:p>
            <a:pPr indent="457200">
              <a:spcAft>
                <a:spcPts val="1200"/>
              </a:spcAft>
              <a:tabLst>
                <a:tab pos="511175" algn="l"/>
                <a:tab pos="627063" algn="l"/>
                <a:tab pos="690563" algn="l"/>
              </a:tabLst>
            </a:pPr>
            <a:r>
              <a:rPr lang="en-US" sz="2350" b="1" dirty="0" smtClean="0">
                <a:latin typeface="Cambria" panose="02040503050406030204" pitchFamily="18" charset="0"/>
                <a:ea typeface="Cambria" panose="02040503050406030204" pitchFamily="18" charset="0"/>
              </a:rPr>
              <a:t>However, by grace through faith on the basis of the death and resurrection of Christ, we have been forgiven of all our sins. </a:t>
            </a:r>
          </a:p>
          <a:p>
            <a:pPr indent="457200">
              <a:spcAft>
                <a:spcPts val="1200"/>
              </a:spcAft>
              <a:tabLst>
                <a:tab pos="511175" algn="l"/>
                <a:tab pos="627063" algn="l"/>
                <a:tab pos="690563" algn="l"/>
              </a:tabLst>
            </a:pPr>
            <a:r>
              <a:rPr lang="en-US" sz="2350" b="1" dirty="0" smtClean="0">
                <a:latin typeface="Cambria" panose="02040503050406030204" pitchFamily="18" charset="0"/>
                <a:ea typeface="Cambria" panose="02040503050406030204" pitchFamily="18" charset="0"/>
              </a:rPr>
              <a:t>Our debt has been canceled.  Any outstanding warrants against us have been suspended.  They were</a:t>
            </a:r>
            <a:r>
              <a:rPr lang="en-US" sz="2350" b="1" i="1" dirty="0" smtClean="0">
                <a:latin typeface="Cambria" panose="02040503050406030204" pitchFamily="18" charset="0"/>
                <a:ea typeface="Cambria" panose="02040503050406030204" pitchFamily="18" charset="0"/>
              </a:rPr>
              <a:t> “nailed to the cross”</a:t>
            </a:r>
            <a:r>
              <a:rPr lang="en-US" sz="2350" b="1" dirty="0" smtClean="0">
                <a:latin typeface="Cambria" panose="02040503050406030204" pitchFamily="18" charset="0"/>
                <a:ea typeface="Cambria" panose="02040503050406030204" pitchFamily="18" charset="0"/>
              </a:rPr>
              <a:t> and abolished forever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2:14</a:t>
            </a:r>
            <a:r>
              <a:rPr lang="en-US" sz="235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42398087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38953"/>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2:11 – 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534400" cy="4616648"/>
          </a:xfrm>
          <a:prstGeom prst="rect">
            <a:avLst/>
          </a:prstGeom>
          <a:noFill/>
          <a:effectLst/>
        </p:spPr>
        <p:txBody>
          <a:bodyPr wrap="square" rtlCol="0">
            <a:spAutoFit/>
          </a:bodyPr>
          <a:lstStyle/>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Furthermore, because we are now under the domain of the King of kings and Lord of lords,  Who is </a:t>
            </a:r>
            <a:r>
              <a:rPr lang="en-US" sz="2400" b="1" i="1" dirty="0" smtClean="0">
                <a:latin typeface="Cambria" panose="02040503050406030204" pitchFamily="18" charset="0"/>
                <a:ea typeface="Cambria" panose="02040503050406030204" pitchFamily="18" charset="0"/>
              </a:rPr>
              <a:t>“the head over all rule and authority”</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2:10</a:t>
            </a:r>
            <a:r>
              <a:rPr lang="en-US" sz="2400" b="1" dirty="0" smtClean="0">
                <a:latin typeface="Cambria" panose="02040503050406030204" pitchFamily="18" charset="0"/>
                <a:ea typeface="Cambria" panose="02040503050406030204" pitchFamily="18" charset="0"/>
              </a:rPr>
              <a:t>).  We have also been liberated from </a:t>
            </a:r>
            <a:r>
              <a:rPr lang="en-US" sz="2400" b="1" i="1" dirty="0" smtClean="0">
                <a:latin typeface="Cambria" panose="02040503050406030204" pitchFamily="18" charset="0"/>
                <a:ea typeface="Cambria" panose="02040503050406030204" pitchFamily="18" charset="0"/>
              </a:rPr>
              <a:t>the power of demonic forces</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How?  They, too, were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“disarmed”</a:t>
            </a:r>
            <a:r>
              <a:rPr lang="en-US" sz="2400" b="1" dirty="0">
                <a:latin typeface="Cambria" panose="02040503050406030204" pitchFamily="18" charset="0"/>
                <a:ea typeface="Cambria" panose="02040503050406030204" pitchFamily="18" charset="0"/>
              </a:rPr>
              <a:t> at the </a:t>
            </a:r>
            <a:r>
              <a:rPr lang="en-US" sz="2400" b="1" dirty="0" smtClean="0">
                <a:latin typeface="Cambria" panose="02040503050406030204" pitchFamily="18" charset="0"/>
                <a:ea typeface="Cambria" panose="02040503050406030204" pitchFamily="18" charset="0"/>
              </a:rPr>
              <a:t>cross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2:15</a:t>
            </a:r>
            <a:r>
              <a:rPr lang="en-US" sz="2400" b="1" dirty="0" smtClean="0">
                <a:latin typeface="Cambria" panose="02040503050406030204" pitchFamily="18" charset="0"/>
                <a:ea typeface="Cambria" panose="02040503050406030204" pitchFamily="18" charset="0"/>
              </a:rPr>
              <a:t>).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To illustrate Christ’s vanquishing of wicked spiritual powers, Paul invokes the image of a victorious general leading a procession, parading his conquered enemies in shackle to humiliate them in their defeat.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2:15</a:t>
            </a:r>
            <a:r>
              <a:rPr lang="en-US" sz="2400" b="1" dirty="0" smtClean="0">
                <a:latin typeface="Cambria" panose="02040503050406030204" pitchFamily="18" charset="0"/>
                <a:ea typeface="Cambria" panose="02040503050406030204" pitchFamily="18" charset="0"/>
              </a:rPr>
              <a:t>, Paul’s uses this term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“triumph”</a:t>
            </a:r>
            <a:r>
              <a:rPr lang="en-US" sz="2400" b="1" dirty="0" smtClean="0">
                <a:latin typeface="Cambria" panose="02040503050406030204" pitchFamily="18" charset="0"/>
                <a:ea typeface="Cambria" panose="02040503050406030204" pitchFamily="18" charset="0"/>
              </a:rPr>
              <a:t> to demonstrate the kind of victory believer have in Jesus Christ.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8922193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2:11 – 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06500"/>
            <a:ext cx="8610600" cy="4832092"/>
          </a:xfrm>
          <a:prstGeom prst="rect">
            <a:avLst/>
          </a:prstGeom>
          <a:noFill/>
          <a:effectLst/>
        </p:spPr>
        <p:txBody>
          <a:bodyPr wrap="square" rtlCol="0">
            <a:spAutoFit/>
          </a:bodyPr>
          <a:lstStyle/>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This word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“triumph”</a:t>
            </a:r>
            <a:r>
              <a:rPr lang="en-US" sz="2400" b="1" dirty="0" smtClean="0">
                <a:latin typeface="Cambria" panose="02040503050406030204" pitchFamily="18" charset="0"/>
                <a:ea typeface="Cambria" panose="02040503050406030204" pitchFamily="18" charset="0"/>
              </a:rPr>
              <a:t> depicts the procession of a </a:t>
            </a:r>
            <a:r>
              <a:rPr lang="en-US" sz="2400" b="1" dirty="0">
                <a:latin typeface="Cambria" panose="02040503050406030204" pitchFamily="18" charset="0"/>
                <a:ea typeface="Cambria" panose="02040503050406030204" pitchFamily="18" charset="0"/>
              </a:rPr>
              <a:t>victorious </a:t>
            </a:r>
            <a:r>
              <a:rPr lang="en-US" sz="2400" b="1" dirty="0" smtClean="0">
                <a:latin typeface="Cambria" panose="02040503050406030204" pitchFamily="18" charset="0"/>
                <a:ea typeface="Cambria" panose="02040503050406030204" pitchFamily="18" charset="0"/>
              </a:rPr>
              <a:t>General marching through the streets of Rome    to the capitol.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First came the senate and the magistrates, followed by the trumpeters, </a:t>
            </a:r>
            <a:r>
              <a:rPr lang="en-US" sz="2400" b="1" dirty="0">
                <a:latin typeface="Cambria" panose="02040503050406030204" pitchFamily="18" charset="0"/>
                <a:ea typeface="Cambria" panose="02040503050406030204" pitchFamily="18" charset="0"/>
              </a:rPr>
              <a:t>the spoils of </a:t>
            </a:r>
            <a:r>
              <a:rPr lang="en-US" sz="2400" b="1" dirty="0" smtClean="0">
                <a:latin typeface="Cambria" panose="02040503050406030204" pitchFamily="18" charset="0"/>
                <a:ea typeface="Cambria" panose="02040503050406030204" pitchFamily="18" charset="0"/>
              </a:rPr>
              <a:t>the victory, and the </a:t>
            </a:r>
            <a:r>
              <a:rPr lang="en-US" sz="2400" b="1" dirty="0">
                <a:latin typeface="Cambria" panose="02040503050406030204" pitchFamily="18" charset="0"/>
                <a:ea typeface="Cambria" panose="02040503050406030204" pitchFamily="18" charset="0"/>
              </a:rPr>
              <a:t>captives in </a:t>
            </a:r>
            <a:r>
              <a:rPr lang="en-US" sz="2400" b="1" dirty="0" smtClean="0">
                <a:latin typeface="Cambria" panose="02040503050406030204" pitchFamily="18" charset="0"/>
                <a:ea typeface="Cambria" panose="02040503050406030204" pitchFamily="18" charset="0"/>
              </a:rPr>
              <a:t>shackles, the musicians with the lyres; </a:t>
            </a:r>
            <a:r>
              <a:rPr lang="en-US" sz="2400" b="1" dirty="0">
                <a:latin typeface="Cambria" panose="02040503050406030204" pitchFamily="18" charset="0"/>
                <a:ea typeface="Cambria" panose="02040503050406030204" pitchFamily="18" charset="0"/>
              </a:rPr>
              <a:t>the priests </a:t>
            </a:r>
            <a:r>
              <a:rPr lang="en-US" sz="2400" b="1" dirty="0" smtClean="0">
                <a:latin typeface="Cambria" panose="02040503050406030204" pitchFamily="18" charset="0"/>
                <a:ea typeface="Cambria" panose="02040503050406030204" pitchFamily="18" charset="0"/>
              </a:rPr>
              <a:t>swinging their censers with the sweet-smelling incense burning. </a:t>
            </a:r>
          </a:p>
          <a:p>
            <a:pPr indent="457200">
              <a:spcAft>
                <a:spcPts val="1200"/>
              </a:spcAft>
              <a:tabLst>
                <a:tab pos="511175" algn="l"/>
                <a:tab pos="627063" algn="l"/>
                <a:tab pos="690563"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After </a:t>
            </a:r>
            <a:r>
              <a:rPr lang="en-US" sz="2400" b="1" dirty="0">
                <a:latin typeface="Cambria" panose="02040503050406030204" pitchFamily="18" charset="0"/>
                <a:ea typeface="Cambria" panose="02040503050406030204" pitchFamily="18" charset="0"/>
              </a:rPr>
              <a:t>that came the </a:t>
            </a:r>
            <a:r>
              <a:rPr lang="en-US" sz="2400" b="1" dirty="0" smtClean="0">
                <a:latin typeface="Cambria" panose="02040503050406030204" pitchFamily="18" charset="0"/>
                <a:ea typeface="Cambria" panose="02040503050406030204" pitchFamily="18" charset="0"/>
              </a:rPr>
              <a:t>general.  He stands </a:t>
            </a:r>
            <a:r>
              <a:rPr lang="en-US" sz="2400" b="1" dirty="0">
                <a:latin typeface="Cambria" panose="02040503050406030204" pitchFamily="18" charset="0"/>
                <a:ea typeface="Cambria" panose="02040503050406030204" pitchFamily="18" charset="0"/>
              </a:rPr>
              <a:t>in a chariot drawn by four horses, </a:t>
            </a:r>
            <a:r>
              <a:rPr lang="en-US" sz="2400" b="1" dirty="0" smtClean="0">
                <a:latin typeface="Cambria" panose="02040503050406030204" pitchFamily="18" charset="0"/>
                <a:ea typeface="Cambria" panose="02040503050406030204" pitchFamily="18" charset="0"/>
              </a:rPr>
              <a:t>crowned </a:t>
            </a:r>
            <a:r>
              <a:rPr lang="en-US" sz="2400" b="1" dirty="0">
                <a:latin typeface="Cambria" panose="02040503050406030204" pitchFamily="18" charset="0"/>
                <a:ea typeface="Cambria" panose="02040503050406030204" pitchFamily="18" charset="0"/>
              </a:rPr>
              <a:t>with laurel, having a scepter in one hand and a branch of laurel in the </a:t>
            </a:r>
            <a:r>
              <a:rPr lang="en-US" sz="2400" b="1" dirty="0" smtClean="0">
                <a:latin typeface="Cambria" panose="02040503050406030204" pitchFamily="18" charset="0"/>
                <a:ea typeface="Cambria" panose="02040503050406030204" pitchFamily="18" charset="0"/>
              </a:rPr>
              <a:t>other; then his family and finally the army wearing all their decorations and shouting their cry of triumph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Io </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triumphe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8866567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2:11 – 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183777" y="1206500"/>
            <a:ext cx="8686800" cy="4247317"/>
          </a:xfrm>
          <a:prstGeom prst="rect">
            <a:avLst/>
          </a:prstGeom>
          <a:noFill/>
          <a:effectLst/>
        </p:spPr>
        <p:txBody>
          <a:bodyPr wrap="square" rtlCol="0">
            <a:spAutoFit/>
          </a:bodyPr>
          <a:lstStyle/>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Paul’s illustration was for the believers in Colossae to get the picture that their permanent </a:t>
            </a:r>
            <a:r>
              <a:rPr lang="en-US" sz="2400" b="1" dirty="0">
                <a:latin typeface="Cambria" panose="02040503050406030204" pitchFamily="18" charset="0"/>
                <a:ea typeface="Cambria" panose="02040503050406030204" pitchFamily="18" charset="0"/>
              </a:rPr>
              <a:t>covenant relationship with Christ </a:t>
            </a:r>
            <a:r>
              <a:rPr lang="en-US" sz="2400" b="1" dirty="0" smtClean="0">
                <a:latin typeface="Cambria" panose="02040503050406030204" pitchFamily="18" charset="0"/>
                <a:ea typeface="Cambria" panose="02040503050406030204" pitchFamily="18" charset="0"/>
              </a:rPr>
              <a:t>by grace through faith had been sealed and signified in baptism.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Believers </a:t>
            </a:r>
            <a:r>
              <a:rPr lang="en-US" sz="2400" b="1" dirty="0">
                <a:latin typeface="Cambria" panose="02040503050406030204" pitchFamily="18" charset="0"/>
                <a:ea typeface="Cambria" panose="02040503050406030204" pitchFamily="18" charset="0"/>
              </a:rPr>
              <a:t>are therefore reckoned among the triumphant victors in Christ!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And just as they are fully associated with Christ’s death, and resurrection, they are likewise fully associated with His conquest of sin, death and the demons.</a:t>
            </a:r>
          </a:p>
          <a:p>
            <a:pPr indent="457200">
              <a:spcAft>
                <a:spcPts val="1200"/>
              </a:spcAft>
              <a:tabLst>
                <a:tab pos="511175" algn="l"/>
                <a:tab pos="627063" algn="l"/>
                <a:tab pos="690563"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They were forgiven … and free!</a:t>
            </a:r>
            <a:endPar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1379885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2:16 – 19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295400"/>
            <a:ext cx="8610600" cy="5016758"/>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effectLst>
                  <a:outerShdw blurRad="38100" dist="38100" dir="2700000" algn="tl">
                    <a:srgbClr val="000000">
                      <a:alpha val="43137"/>
                    </a:srgbClr>
                  </a:outerShdw>
                </a:effectLst>
                <a:latin typeface="Georgia" panose="02040502050405020303" pitchFamily="18" charset="0"/>
              </a:rPr>
              <a:t>16</a:t>
            </a:r>
            <a:r>
              <a:rPr lang="en-US" sz="2800" i="1" baseline="30000" dirty="0">
                <a:latin typeface="Georgia" panose="02040502050405020303" pitchFamily="18" charset="0"/>
              </a:rPr>
              <a:t> </a:t>
            </a:r>
            <a:r>
              <a:rPr lang="en-US" sz="2800" i="1" dirty="0">
                <a:latin typeface="Georgia" panose="02040502050405020303" pitchFamily="18" charset="0"/>
              </a:rPr>
              <a:t>So let no one judge you in food or in drink, or regarding a festival or a new moon or </a:t>
            </a:r>
            <a:r>
              <a:rPr lang="en-US" sz="2800" i="1" dirty="0" smtClean="0">
                <a:latin typeface="Georgia" panose="02040502050405020303" pitchFamily="18" charset="0"/>
              </a:rPr>
              <a:t>Sabbaths, </a:t>
            </a:r>
            <a:r>
              <a:rPr lang="en-US" sz="2800" b="1" i="1" baseline="30000" dirty="0" smtClean="0">
                <a:effectLst>
                  <a:outerShdw blurRad="38100" dist="38100" dir="2700000" algn="tl">
                    <a:srgbClr val="000000">
                      <a:alpha val="43137"/>
                    </a:srgbClr>
                  </a:outerShdw>
                </a:effectLst>
                <a:latin typeface="Georgia" panose="02040502050405020303" pitchFamily="18" charset="0"/>
              </a:rPr>
              <a:t>17</a:t>
            </a:r>
            <a:r>
              <a:rPr lang="en-US" sz="2800" i="1" baseline="30000" dirty="0">
                <a:latin typeface="Georgia" panose="02040502050405020303" pitchFamily="18" charset="0"/>
              </a:rPr>
              <a:t> </a:t>
            </a:r>
            <a:r>
              <a:rPr lang="en-US" sz="2800" i="1" dirty="0">
                <a:latin typeface="Georgia" panose="02040502050405020303" pitchFamily="18" charset="0"/>
              </a:rPr>
              <a:t>which are a shadow of things to come, but the substance is of Christ. </a:t>
            </a:r>
            <a:r>
              <a:rPr lang="en-US" sz="2800" b="1" i="1" baseline="30000" dirty="0">
                <a:effectLst>
                  <a:outerShdw blurRad="38100" dist="38100" dir="2700000" algn="tl">
                    <a:srgbClr val="000000">
                      <a:alpha val="43137"/>
                    </a:srgbClr>
                  </a:outerShdw>
                </a:effectLst>
                <a:latin typeface="Georgia" panose="02040502050405020303" pitchFamily="18" charset="0"/>
              </a:rPr>
              <a:t>18</a:t>
            </a:r>
            <a:r>
              <a:rPr lang="en-US" sz="2800" i="1" baseline="30000" dirty="0">
                <a:latin typeface="Georgia" panose="02040502050405020303" pitchFamily="18" charset="0"/>
              </a:rPr>
              <a:t> </a:t>
            </a:r>
            <a:r>
              <a:rPr lang="en-US" sz="2800" i="1" dirty="0">
                <a:latin typeface="Georgia" panose="02040502050405020303" pitchFamily="18" charset="0"/>
              </a:rPr>
              <a:t>Let no one cheat you of your reward, taking delight in false humility and worship of angels, intruding into those things which he has not seen, vainly puffed up by his fleshly mind, </a:t>
            </a:r>
            <a:r>
              <a:rPr lang="en-US" sz="2800" b="1" i="1" baseline="30000" dirty="0">
                <a:latin typeface="Georgia" panose="02040502050405020303" pitchFamily="18" charset="0"/>
              </a:rPr>
              <a:t> </a:t>
            </a:r>
            <a:r>
              <a:rPr lang="en-US" sz="2800" b="1" i="1" baseline="30000" dirty="0">
                <a:effectLst>
                  <a:outerShdw blurRad="38100" dist="38100" dir="2700000" algn="tl">
                    <a:srgbClr val="000000">
                      <a:alpha val="43137"/>
                    </a:srgbClr>
                  </a:outerShdw>
                </a:effectLst>
                <a:latin typeface="Georgia" panose="02040502050405020303" pitchFamily="18" charset="0"/>
              </a:rPr>
              <a:t>19 </a:t>
            </a:r>
            <a:r>
              <a:rPr lang="en-US" sz="2800" i="1" dirty="0">
                <a:latin typeface="Georgia" panose="02040502050405020303" pitchFamily="18" charset="0"/>
              </a:rPr>
              <a:t>and not holding fast to the Head, from whom all the body, nourished and knit together by joints and ligaments, grows with the increase that is from God. </a:t>
            </a:r>
          </a:p>
        </p:txBody>
      </p:sp>
    </p:spTree>
    <p:extLst>
      <p:ext uri="{BB962C8B-B14F-4D97-AF65-F5344CB8AC3E}">
        <p14:creationId xmlns:p14="http://schemas.microsoft.com/office/powerpoint/2010/main" xmlns="" val="21896489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7212" y="1206500"/>
            <a:ext cx="8588188" cy="4616648"/>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As we continue our study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Colossians, </a:t>
            </a:r>
            <a:r>
              <a:rPr lang="en-US" sz="2400" b="1" dirty="0">
                <a:latin typeface="Cambria" panose="02040503050406030204" pitchFamily="18" charset="0"/>
                <a:ea typeface="Cambria" panose="02040503050406030204" pitchFamily="18" charset="0"/>
              </a:rPr>
              <a:t>we </a:t>
            </a:r>
            <a:r>
              <a:rPr lang="en-US" sz="2400" b="1" dirty="0" smtClean="0">
                <a:latin typeface="Cambria" panose="02040503050406030204" pitchFamily="18" charset="0"/>
                <a:ea typeface="Cambria" panose="02040503050406030204" pitchFamily="18" charset="0"/>
              </a:rPr>
              <a:t>want to remember the overall theme of this epistle is </a:t>
            </a:r>
            <a:r>
              <a:rPr lang="en-US" sz="2400" b="1" dirty="0">
                <a:latin typeface="Cambria" panose="02040503050406030204" pitchFamily="18" charset="0"/>
                <a:ea typeface="Cambria" panose="02040503050406030204" pitchFamily="18" charset="0"/>
              </a:rPr>
              <a:t>the </a:t>
            </a:r>
            <a:r>
              <a:rPr lang="en-US" sz="2400" b="1" i="1" u="sng" dirty="0">
                <a:latin typeface="Cambria" panose="02040503050406030204" pitchFamily="18" charset="0"/>
                <a:ea typeface="Cambria" panose="02040503050406030204" pitchFamily="18" charset="0"/>
              </a:rPr>
              <a:t>preeminence</a:t>
            </a:r>
            <a:r>
              <a:rPr lang="en-US" sz="2400" b="1"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and</a:t>
            </a:r>
            <a:r>
              <a:rPr lang="en-US" sz="2400" b="1" dirty="0">
                <a:latin typeface="Cambria" panose="02040503050406030204" pitchFamily="18" charset="0"/>
                <a:ea typeface="Cambria" panose="02040503050406030204" pitchFamily="18" charset="0"/>
              </a:rPr>
              <a:t> </a:t>
            </a:r>
            <a:r>
              <a:rPr lang="en-US" sz="2400" b="1" i="1" u="sng" dirty="0">
                <a:latin typeface="Cambria" panose="02040503050406030204" pitchFamily="18" charset="0"/>
                <a:ea typeface="Cambria" panose="02040503050406030204" pitchFamily="18" charset="0"/>
              </a:rPr>
              <a:t>sufficiency</a:t>
            </a:r>
            <a:r>
              <a:rPr lang="en-US" sz="2400" b="1" dirty="0">
                <a:latin typeface="Cambria" panose="02040503050406030204" pitchFamily="18" charset="0"/>
                <a:ea typeface="Cambria" panose="02040503050406030204" pitchFamily="18" charset="0"/>
              </a:rPr>
              <a:t> of Christ in all things.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In Colossians. we learn that the believer is complete in Christ alone and lacks nothing because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Him dwells all the fullness of the Godhead bodily”</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2:9</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That in Him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“all the treasures of wisdom and knowledge”</a:t>
            </a:r>
            <a:r>
              <a:rPr lang="en-US" sz="2400" b="1" dirty="0" smtClean="0">
                <a:latin typeface="Cambria" panose="02040503050406030204" pitchFamily="18" charset="0"/>
                <a:ea typeface="Cambria" panose="02040503050406030204" pitchFamily="18" charset="0"/>
              </a:rPr>
              <a:t> exists. </a:t>
            </a:r>
          </a:p>
          <a:p>
            <a:pPr indent="457200">
              <a:spcAft>
                <a:spcPts val="1200"/>
              </a:spcAft>
            </a:pPr>
            <a:r>
              <a:rPr lang="en-US" sz="2400" b="1" dirty="0" smtClean="0">
                <a:latin typeface="Cambria" panose="02040503050406030204" pitchFamily="18" charset="0"/>
                <a:ea typeface="Cambria" panose="02040503050406030204" pitchFamily="18" charset="0"/>
              </a:rPr>
              <a:t>We learn there </a:t>
            </a:r>
            <a:r>
              <a:rPr lang="en-US" sz="2400" b="1" dirty="0">
                <a:latin typeface="Cambria" panose="02040503050406030204" pitchFamily="18" charset="0"/>
                <a:ea typeface="Cambria" panose="02040503050406030204" pitchFamily="18" charset="0"/>
              </a:rPr>
              <a:t>is no need for speculations, mystical visions, or ritualistic </a:t>
            </a:r>
            <a:r>
              <a:rPr lang="en-US" sz="2400" b="1" dirty="0" smtClean="0">
                <a:latin typeface="Cambria" panose="02040503050406030204" pitchFamily="18" charset="0"/>
                <a:ea typeface="Cambria" panose="02040503050406030204" pitchFamily="18" charset="0"/>
              </a:rPr>
              <a:t>regulations; our faith </a:t>
            </a:r>
            <a:r>
              <a:rPr lang="en-US" sz="2400" b="1" dirty="0">
                <a:latin typeface="Cambria" panose="02040503050406030204" pitchFamily="18" charset="0"/>
                <a:ea typeface="Cambria" panose="02040503050406030204" pitchFamily="18" charset="0"/>
              </a:rPr>
              <a:t>in Christ </a:t>
            </a:r>
            <a:r>
              <a:rPr lang="en-US" sz="2400" b="1" dirty="0" smtClean="0">
                <a:latin typeface="Cambria" panose="02040503050406030204" pitchFamily="18" charset="0"/>
                <a:ea typeface="Cambria" panose="02040503050406030204" pitchFamily="18" charset="0"/>
              </a:rPr>
              <a:t>is sufficient for </a:t>
            </a:r>
            <a:r>
              <a:rPr lang="en-US" sz="2400" b="1" i="1" u="sng" dirty="0" smtClean="0">
                <a:latin typeface="Cambria" panose="02040503050406030204" pitchFamily="18" charset="0"/>
                <a:ea typeface="Cambria" panose="02040503050406030204" pitchFamily="18" charset="0"/>
              </a:rPr>
              <a:t>salvation</a:t>
            </a:r>
            <a:r>
              <a:rPr lang="en-US" sz="2400" b="1" i="1" dirty="0" smtClean="0">
                <a:latin typeface="Cambria" panose="02040503050406030204" pitchFamily="18" charset="0"/>
                <a:ea typeface="Cambria" panose="02040503050406030204" pitchFamily="18" charset="0"/>
              </a:rPr>
              <a:t> and </a:t>
            </a:r>
            <a:r>
              <a:rPr lang="en-US" sz="2400" b="1" i="1" u="sng" dirty="0" smtClean="0">
                <a:latin typeface="Cambria" panose="02040503050406030204" pitchFamily="18" charset="0"/>
                <a:ea typeface="Cambria" panose="02040503050406030204" pitchFamily="18" charset="0"/>
              </a:rPr>
              <a:t>transformation</a:t>
            </a:r>
            <a:r>
              <a:rPr lang="en-US" sz="2400" b="1" dirty="0" smtClean="0">
                <a:latin typeface="Cambria" panose="02040503050406030204" pitchFamily="18" charset="0"/>
                <a:ea typeface="Cambria" panose="02040503050406030204" pitchFamily="18" charset="0"/>
              </a:rPr>
              <a:t>.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561826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2:16 – 23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95400"/>
            <a:ext cx="8763000" cy="5278368"/>
          </a:xfrm>
          <a:prstGeom prst="rect">
            <a:avLst/>
          </a:prstGeom>
          <a:noFill/>
          <a:effectLst/>
        </p:spPr>
        <p:txBody>
          <a:bodyPr wrap="square" rtlCol="0">
            <a:spAutoFit/>
          </a:bodyPr>
          <a:lstStyle/>
          <a:p>
            <a:pPr indent="457200">
              <a:spcAft>
                <a:spcPts val="6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2:11-15</a:t>
            </a:r>
            <a:r>
              <a:rPr lang="en-US" sz="2400" b="1" dirty="0" smtClean="0">
                <a:latin typeface="Cambria" panose="02040503050406030204" pitchFamily="18" charset="0"/>
                <a:ea typeface="Cambria" panose="02040503050406030204" pitchFamily="18" charset="0"/>
              </a:rPr>
              <a:t>, Paul emphasized the vertical aspect of Christ’s person and work in securing forgiveness and liberation for those who trust in Him alone for salvation.</a:t>
            </a:r>
          </a:p>
          <a:p>
            <a:pPr indent="457200">
              <a:spcAft>
                <a:spcPts val="6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However,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2:16-23</a:t>
            </a:r>
            <a:r>
              <a:rPr lang="en-US" sz="2400" b="1" dirty="0" smtClean="0">
                <a:latin typeface="Cambria" panose="02040503050406030204" pitchFamily="18" charset="0"/>
                <a:ea typeface="Cambria" panose="02040503050406030204" pitchFamily="18" charset="0"/>
              </a:rPr>
              <a:t>, Paul turns to the horizontal features of salvation.  Beginning in verse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a:t>
            </a:r>
            <a:r>
              <a:rPr lang="en-US" sz="2400" b="1" dirty="0" smtClean="0">
                <a:latin typeface="Cambria" panose="02040503050406030204" pitchFamily="18" charset="0"/>
                <a:ea typeface="Cambria" panose="02040503050406030204" pitchFamily="18" charset="0"/>
              </a:rPr>
              <a:t>, with the conjunction “</a:t>
            </a:r>
            <a:r>
              <a:rPr lang="en-US" sz="2400" b="1" i="1" dirty="0" smtClean="0">
                <a:latin typeface="Cambria" panose="02040503050406030204" pitchFamily="18" charset="0"/>
                <a:ea typeface="Cambria" panose="02040503050406030204" pitchFamily="18" charset="0"/>
              </a:rPr>
              <a:t>therefore</a:t>
            </a:r>
            <a:r>
              <a:rPr lang="en-US" sz="2400" b="1" dirty="0" smtClean="0">
                <a:latin typeface="Cambria" panose="02040503050406030204" pitchFamily="18" charset="0"/>
                <a:ea typeface="Cambria" panose="02040503050406030204" pitchFamily="18" charset="0"/>
              </a:rPr>
              <a:t>,” pointing to the connection between the practical application that follow and the theological discussion of salvation just outlined. 	</a:t>
            </a:r>
          </a:p>
          <a:p>
            <a:pPr indent="457200">
              <a:spcAft>
                <a:spcPts val="6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From here to the end of the chapter, Paul focuses his attention on </a:t>
            </a:r>
            <a:r>
              <a:rPr lang="en-US" sz="2400" b="1" i="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lingering</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threats</a:t>
            </a:r>
            <a:r>
              <a:rPr lang="en-US" sz="2400" b="1" dirty="0" smtClean="0">
                <a:latin typeface="Cambria" panose="02040503050406030204" pitchFamily="18" charset="0"/>
                <a:ea typeface="Cambria" panose="02040503050406030204" pitchFamily="18" charset="0"/>
              </a:rPr>
              <a:t> to our Christian freedom:</a:t>
            </a:r>
          </a:p>
          <a:p>
            <a:pPr marL="855663" indent="457200">
              <a:spcAft>
                <a:spcPts val="600"/>
              </a:spcAft>
              <a:buFont typeface="+mj-lt"/>
              <a:buAutoNum type="arabicPeriod"/>
            </a:pPr>
            <a:r>
              <a:rPr lang="en-US" sz="2400" b="1" dirty="0" smtClean="0">
                <a:latin typeface="Cambria" panose="02040503050406030204" pitchFamily="18" charset="0"/>
                <a:ea typeface="Cambria" panose="02040503050406030204" pitchFamily="18" charset="0"/>
              </a:rPr>
              <a:t>Judaist </a:t>
            </a:r>
            <a:r>
              <a:rPr lang="en-US" sz="2400" b="1" dirty="0">
                <a:latin typeface="Cambria" panose="02040503050406030204" pitchFamily="18" charset="0"/>
                <a:ea typeface="Cambria" panose="02040503050406030204" pitchFamily="18" charset="0"/>
              </a:rPr>
              <a:t>legalism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2:16- 17</a:t>
            </a:r>
            <a:r>
              <a:rPr lang="en-US" sz="2400" b="1" dirty="0">
                <a:latin typeface="Cambria" panose="02040503050406030204" pitchFamily="18" charset="0"/>
                <a:ea typeface="Cambria" panose="02040503050406030204" pitchFamily="18" charset="0"/>
              </a:rPr>
              <a:t>)</a:t>
            </a:r>
          </a:p>
          <a:p>
            <a:pPr marL="855663" indent="457200">
              <a:spcAft>
                <a:spcPts val="600"/>
              </a:spcAft>
              <a:buFont typeface="+mj-lt"/>
              <a:buAutoNum type="arabicPeriod"/>
            </a:pPr>
            <a:r>
              <a:rPr lang="en-US" sz="2400" b="1" dirty="0" smtClean="0">
                <a:latin typeface="Cambria" panose="02040503050406030204" pitchFamily="18" charset="0"/>
                <a:ea typeface="Cambria" panose="02040503050406030204" pitchFamily="18" charset="0"/>
              </a:rPr>
              <a:t>Gnostic </a:t>
            </a:r>
            <a:r>
              <a:rPr lang="en-US" sz="2400" b="1" dirty="0">
                <a:latin typeface="Cambria" panose="02040503050406030204" pitchFamily="18" charset="0"/>
                <a:ea typeface="Cambria" panose="02040503050406030204" pitchFamily="18" charset="0"/>
              </a:rPr>
              <a:t>mysticism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2:18-19</a:t>
            </a:r>
            <a:r>
              <a:rPr lang="en-US" sz="2400" b="1" dirty="0">
                <a:latin typeface="Cambria" panose="02040503050406030204" pitchFamily="18" charset="0"/>
                <a:ea typeface="Cambria" panose="02040503050406030204" pitchFamily="18" charset="0"/>
              </a:rPr>
              <a:t>)</a:t>
            </a:r>
          </a:p>
          <a:p>
            <a:pPr marL="855663" indent="457200">
              <a:spcAft>
                <a:spcPts val="600"/>
              </a:spcAft>
              <a:buFont typeface="+mj-lt"/>
              <a:buAutoNum type="arabicPeriod"/>
            </a:pPr>
            <a:r>
              <a:rPr lang="en-US" sz="2400" b="1" dirty="0" smtClean="0">
                <a:latin typeface="Cambria" panose="02040503050406030204" pitchFamily="18" charset="0"/>
                <a:ea typeface="Cambria" panose="02040503050406030204" pitchFamily="18" charset="0"/>
              </a:rPr>
              <a:t>Dualistic </a:t>
            </a:r>
            <a:r>
              <a:rPr lang="en-US" sz="2400" b="1" dirty="0">
                <a:latin typeface="Cambria" panose="02040503050406030204" pitchFamily="18" charset="0"/>
                <a:ea typeface="Cambria" panose="02040503050406030204" pitchFamily="18" charset="0"/>
              </a:rPr>
              <a:t>asceticism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2:20-23</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6918382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2:16 – 23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89959"/>
            <a:ext cx="8686800" cy="5647700"/>
          </a:xfrm>
          <a:prstGeom prst="rect">
            <a:avLst/>
          </a:prstGeom>
          <a:noFill/>
          <a:effectLst/>
        </p:spPr>
        <p:txBody>
          <a:bodyPr wrap="square" rtlCol="0">
            <a:spAutoFit/>
          </a:bodyPr>
          <a:lstStyle/>
          <a:p>
            <a:pPr lvl="1" indent="457200">
              <a:spcAft>
                <a:spcPts val="600"/>
              </a:spcAft>
              <a:buFont typeface="+mj-lt"/>
              <a:buAutoNum type="arabicPeriod"/>
              <a:tabLst>
                <a:tab pos="511175" algn="l"/>
                <a:tab pos="627063" algn="l"/>
                <a:tab pos="690563"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Judaistic Legalism (16-17)</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Charles Ryrie defines legalism as </a:t>
            </a:r>
            <a:r>
              <a:rPr lang="en-US" sz="2400" b="1" i="1" dirty="0" smtClean="0">
                <a:latin typeface="Cambria" panose="02040503050406030204" pitchFamily="18" charset="0"/>
                <a:ea typeface="Cambria" panose="02040503050406030204" pitchFamily="18" charset="0"/>
              </a:rPr>
              <a:t>“A fleshly attitude which conforms to a code for the purpose of exalting self.”</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Legalism always involves man-made rules and regulations enforced through guilt and shame.  Legalist </a:t>
            </a:r>
            <a:r>
              <a:rPr lang="en-US" sz="2400" b="1" dirty="0">
                <a:latin typeface="Cambria" panose="02040503050406030204" pitchFamily="18" charset="0"/>
                <a:ea typeface="Cambria" panose="02040503050406030204" pitchFamily="18" charset="0"/>
              </a:rPr>
              <a:t>portray </a:t>
            </a:r>
            <a:r>
              <a:rPr lang="en-US" sz="2400" b="1" dirty="0" smtClean="0">
                <a:latin typeface="Cambria" panose="02040503050406030204" pitchFamily="18" charset="0"/>
                <a:ea typeface="Cambria" panose="02040503050406030204" pitchFamily="18" charset="0"/>
              </a:rPr>
              <a:t>God as a severe judge ready to pounce at every infraction, and they have deputized themselves as God’s agents to ensure that everyone toes the line.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The threat of legalism was not coming from the Gnostic teachers but from the Judaizers.  They wanted to soften Paul’s emphasis on grace and liberty, mixing the Old Testament Law with the New Testament gospel.  They believed that provisions of the Mosaic Law or at least some of them were still in force for the Christian as a rule of life. </a:t>
            </a:r>
          </a:p>
        </p:txBody>
      </p:sp>
    </p:spTree>
    <p:extLst>
      <p:ext uri="{BB962C8B-B14F-4D97-AF65-F5344CB8AC3E}">
        <p14:creationId xmlns:p14="http://schemas.microsoft.com/office/powerpoint/2010/main" xmlns="" val="382701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2:16 – 23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95400"/>
            <a:ext cx="8686800" cy="4832092"/>
          </a:xfrm>
          <a:prstGeom prst="rect">
            <a:avLst/>
          </a:prstGeom>
          <a:noFill/>
          <a:effectLst/>
        </p:spPr>
        <p:txBody>
          <a:bodyPr wrap="square" rtlCol="0">
            <a:spAutoFit/>
          </a:bodyPr>
          <a:lstStyle/>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In response to this brand of old fashioned legalism, Paul instructs the Colossians to stand against anyone who would judge them regarding dietary laws or feast days.</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2:16-17</a:t>
            </a:r>
            <a:r>
              <a:rPr lang="en-US" sz="2400" b="1" dirty="0" smtClean="0">
                <a:latin typeface="Cambria" panose="02040503050406030204" pitchFamily="18" charset="0"/>
                <a:ea typeface="Cambria" panose="02040503050406030204" pitchFamily="18" charset="0"/>
              </a:rPr>
              <a:t> Paul says,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let no one judge you in food or in drink, or regarding a festival or a new moon 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Sabbaths, </a:t>
            </a:r>
            <a:r>
              <a:rPr lang="en-US" sz="2400" b="1" i="1" baseline="30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17</a:t>
            </a:r>
            <a:r>
              <a:rPr lang="en-US" sz="2400" i="1" baseline="30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which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are a shadow of things to come, but the substance is of Christ.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Under the old covenant, the people of God, were obligated to observe these rules and regulations as part of their unique arrangement with God, these practices were merely a </a:t>
            </a:r>
            <a:r>
              <a:rPr lang="en-US" sz="2400" b="1" i="1" dirty="0" smtClean="0">
                <a:latin typeface="Cambria" panose="02040503050406030204" pitchFamily="18" charset="0"/>
                <a:ea typeface="Cambria" panose="02040503050406030204" pitchFamily="18" charset="0"/>
              </a:rPr>
              <a:t>“shadow of what is to come,”</a:t>
            </a:r>
            <a:r>
              <a:rPr lang="en-US" sz="2400" b="1" dirty="0" smtClean="0">
                <a:latin typeface="Cambria" panose="02040503050406030204" pitchFamily="18" charset="0"/>
                <a:ea typeface="Cambria" panose="02040503050406030204" pitchFamily="18" charset="0"/>
              </a:rPr>
              <a:t> the substance of which is Jesus Christ’s person and work. </a:t>
            </a:r>
          </a:p>
        </p:txBody>
      </p:sp>
    </p:spTree>
    <p:extLst>
      <p:ext uri="{BB962C8B-B14F-4D97-AF65-F5344CB8AC3E}">
        <p14:creationId xmlns:p14="http://schemas.microsoft.com/office/powerpoint/2010/main" xmlns="" val="14870635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2:16 – 23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95400"/>
            <a:ext cx="8686800" cy="4616648"/>
          </a:xfrm>
          <a:prstGeom prst="rect">
            <a:avLst/>
          </a:prstGeom>
          <a:noFill/>
          <a:effectLst/>
        </p:spPr>
        <p:txBody>
          <a:bodyPr wrap="square" rtlCol="0">
            <a:spAutoFit/>
          </a:bodyPr>
          <a:lstStyle/>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For legalists to force the observance of these old rules and regulations on Gentile believers in Christ would be to go backward mixing, the old covenant with the new, grace with merit, faith with works.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Paul’s message for those threatened by legalism was simple: </a:t>
            </a:r>
            <a:r>
              <a:rPr lang="en-US" sz="2400" b="1" i="1" dirty="0" smtClean="0">
                <a:latin typeface="Cambria" panose="02040503050406030204" pitchFamily="18" charset="0"/>
                <a:ea typeface="Cambria" panose="02040503050406030204" pitchFamily="18" charset="0"/>
              </a:rPr>
              <a:t>You’re forgiven and free. Live like it!</a:t>
            </a:r>
          </a:p>
          <a:p>
            <a:pPr lvl="1" indent="457200">
              <a:spcAft>
                <a:spcPts val="1200"/>
              </a:spcAft>
              <a:buFont typeface="+mj-lt"/>
              <a:buAutoNum type="arabicPeriod" startAt="2"/>
              <a:tabLst>
                <a:tab pos="511175" algn="l"/>
                <a:tab pos="627063" algn="l"/>
                <a:tab pos="690563"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Gnostic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Mysticism (18 - 19)</a:t>
            </a:r>
            <a:endParaRPr lang="en-US" sz="2400" b="1" dirty="0" smtClean="0">
              <a:latin typeface="Cambria" panose="02040503050406030204" pitchFamily="18" charset="0"/>
              <a:ea typeface="Cambria" panose="02040503050406030204" pitchFamily="18" charset="0"/>
            </a:endParaRP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Besides </a:t>
            </a:r>
            <a:r>
              <a:rPr lang="en-US" sz="2400" b="1" dirty="0">
                <a:latin typeface="Cambria" panose="02040503050406030204" pitchFamily="18" charset="0"/>
                <a:ea typeface="Cambria" panose="02040503050406030204" pitchFamily="18" charset="0"/>
              </a:rPr>
              <a:t>facing the threat of legalism, the Colossians also had to contend with mysticism. Fledging Gnostic heresies thrived on speculations, spiritual experiences, and encounters with the invisible realm.</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3290302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2:16 – 23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621210" cy="4832092"/>
          </a:xfrm>
          <a:prstGeom prst="rect">
            <a:avLst/>
          </a:prstGeom>
          <a:noFill/>
          <a:effectLst/>
        </p:spPr>
        <p:txBody>
          <a:bodyPr wrap="square" rtlCol="0">
            <a:spAutoFit/>
          </a:bodyPr>
          <a:lstStyle/>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Paul </a:t>
            </a:r>
            <a:r>
              <a:rPr lang="en-US" sz="2400" b="1" dirty="0">
                <a:latin typeface="Cambria" panose="02040503050406030204" pitchFamily="18" charset="0"/>
                <a:ea typeface="Cambria" panose="02040503050406030204" pitchFamily="18" charset="0"/>
              </a:rPr>
              <a:t>warns against those who sought to rob believers of their freedom by parading their own “self-abasement</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These </a:t>
            </a:r>
            <a:r>
              <a:rPr lang="en-US" sz="2400" b="1" dirty="0">
                <a:latin typeface="Cambria" panose="02040503050406030204" pitchFamily="18" charset="0"/>
                <a:ea typeface="Cambria" panose="02040503050406030204" pitchFamily="18" charset="0"/>
              </a:rPr>
              <a:t>individuals projected a phony humility, claiming to have become the chosen channel of special revelations. </a:t>
            </a:r>
            <a:r>
              <a:rPr lang="en-US" sz="2400" b="1" dirty="0" smtClean="0">
                <a:latin typeface="Cambria" panose="02040503050406030204" pitchFamily="18" charset="0"/>
                <a:ea typeface="Cambria" panose="02040503050406030204" pitchFamily="18" charset="0"/>
              </a:rPr>
              <a:t> All </a:t>
            </a:r>
            <a:r>
              <a:rPr lang="en-US" sz="2400" b="1" dirty="0">
                <a:latin typeface="Cambria" panose="02040503050406030204" pitchFamily="18" charset="0"/>
                <a:ea typeface="Cambria" panose="02040503050406030204" pitchFamily="18" charset="0"/>
              </a:rPr>
              <a:t>the while they used their feigned encounters with “the other side” to inflate their own egos and puff up their reputations as prophets and seers. </a:t>
            </a:r>
            <a:endParaRPr lang="en-US" sz="2400" b="1" dirty="0" smtClean="0">
              <a:latin typeface="Cambria" panose="02040503050406030204" pitchFamily="18" charset="0"/>
              <a:ea typeface="Cambria" panose="02040503050406030204" pitchFamily="18" charset="0"/>
            </a:endParaRP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These </a:t>
            </a:r>
            <a:r>
              <a:rPr lang="en-US" sz="2400" b="1" dirty="0">
                <a:latin typeface="Cambria" panose="02040503050406030204" pitchFamily="18" charset="0"/>
                <a:ea typeface="Cambria" panose="02040503050406030204" pitchFamily="18" charset="0"/>
              </a:rPr>
              <a:t>frauds had strayed so far from the centrality of Jesus Christ that they were even promoting </a:t>
            </a:r>
            <a:r>
              <a:rPr lang="en-US" sz="2400" b="1" i="1" dirty="0">
                <a:latin typeface="Cambria" panose="02040503050406030204" pitchFamily="18" charset="0"/>
                <a:ea typeface="Cambria" panose="02040503050406030204" pitchFamily="18" charset="0"/>
              </a:rPr>
              <a:t>“the worship of the </a:t>
            </a:r>
            <a:r>
              <a:rPr lang="en-US" sz="2400" b="1" i="1" dirty="0" smtClean="0">
                <a:latin typeface="Cambria" panose="02040503050406030204" pitchFamily="18" charset="0"/>
                <a:ea typeface="Cambria" panose="02040503050406030204" pitchFamily="18" charset="0"/>
              </a:rPr>
              <a:t>angles!”</a:t>
            </a:r>
            <a:r>
              <a:rPr lang="en-US" sz="2400" b="1" dirty="0" smtClean="0">
                <a:latin typeface="Cambria" panose="02040503050406030204" pitchFamily="18" charset="0"/>
                <a:ea typeface="Cambria" panose="02040503050406030204" pitchFamily="18" charset="0"/>
              </a:rPr>
              <a:t>  As </a:t>
            </a:r>
            <a:r>
              <a:rPr lang="en-US" sz="2400" b="1" dirty="0">
                <a:latin typeface="Cambria" panose="02040503050406030204" pitchFamily="18" charset="0"/>
                <a:ea typeface="Cambria" panose="02040503050406030204" pitchFamily="18" charset="0"/>
              </a:rPr>
              <a:t>they turned the spotlight on themselves and their own fictitious revelations, they drew attention away from Jesus Christ and did damage to His body the Church</a:t>
            </a:r>
            <a:r>
              <a:rPr lang="en-US" sz="2400" b="1" dirty="0" smtClean="0">
                <a:latin typeface="Cambria" panose="02040503050406030204" pitchFamily="18" charset="0"/>
                <a:ea typeface="Cambria" panose="02040503050406030204" pitchFamily="18" charset="0"/>
              </a:rPr>
              <a:t>.</a:t>
            </a:r>
            <a:endParaRPr lang="en-US" sz="23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4184302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2:20 – 23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99013" y="1206500"/>
            <a:ext cx="8616387" cy="4585871"/>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20</a:t>
            </a:r>
            <a:r>
              <a:rPr lang="en-US" sz="2800" b="1" i="1" baseline="30000" dirty="0" smtClean="0">
                <a:latin typeface="Georgia" panose="02040502050405020303" pitchFamily="18" charset="0"/>
              </a:rPr>
              <a:t> </a:t>
            </a:r>
            <a:r>
              <a:rPr lang="en-US" sz="2800" b="1" i="1" baseline="30000" dirty="0">
                <a:latin typeface="Georgia" panose="02040502050405020303" pitchFamily="18" charset="0"/>
              </a:rPr>
              <a:t> </a:t>
            </a:r>
            <a:r>
              <a:rPr lang="en-US" sz="2800" i="1" dirty="0">
                <a:latin typeface="Georgia" panose="02040502050405020303" pitchFamily="18" charset="0"/>
              </a:rPr>
              <a:t>Therefore, if you died with Christ from the basic principles of the world, why, as though living in the world, do you subject yourselves to </a:t>
            </a:r>
            <a:r>
              <a:rPr lang="en-US" sz="2800" i="1" dirty="0" smtClean="0">
                <a:latin typeface="Georgia" panose="02040502050405020303" pitchFamily="18" charset="0"/>
              </a:rPr>
              <a:t>regulations—</a:t>
            </a:r>
            <a:r>
              <a:rPr lang="en-US" sz="2800" b="1" i="1" baseline="30000" dirty="0" smtClean="0">
                <a:effectLst>
                  <a:outerShdw blurRad="38100" dist="38100" dir="2700000" algn="tl">
                    <a:srgbClr val="000000">
                      <a:alpha val="43137"/>
                    </a:srgbClr>
                  </a:outerShdw>
                </a:effectLst>
                <a:latin typeface="Georgia" panose="02040502050405020303" pitchFamily="18" charset="0"/>
              </a:rPr>
              <a:t>21</a:t>
            </a:r>
            <a:r>
              <a:rPr lang="en-US" sz="2800" b="1" i="1" baseline="30000" dirty="0">
                <a:latin typeface="Georgia" panose="02040502050405020303" pitchFamily="18" charset="0"/>
              </a:rPr>
              <a:t> </a:t>
            </a:r>
            <a:r>
              <a:rPr lang="en-US" sz="2800" i="1" dirty="0">
                <a:latin typeface="Georgia" panose="02040502050405020303" pitchFamily="18" charset="0"/>
              </a:rPr>
              <a:t>“Do not touch, do not taste, do not </a:t>
            </a:r>
            <a:r>
              <a:rPr lang="en-US" sz="2800" i="1" dirty="0" smtClean="0">
                <a:latin typeface="Georgia" panose="02040502050405020303" pitchFamily="18" charset="0"/>
              </a:rPr>
              <a:t>handle,”  </a:t>
            </a:r>
            <a:r>
              <a:rPr lang="en-US" sz="2800" b="1" i="1" baseline="30000" dirty="0" smtClean="0">
                <a:effectLst>
                  <a:outerShdw blurRad="38100" dist="38100" dir="2700000" algn="tl">
                    <a:srgbClr val="000000">
                      <a:alpha val="43137"/>
                    </a:srgbClr>
                  </a:outerShdw>
                </a:effectLst>
                <a:latin typeface="Georgia" panose="02040502050405020303" pitchFamily="18" charset="0"/>
              </a:rPr>
              <a:t>22</a:t>
            </a:r>
            <a:r>
              <a:rPr lang="en-US" sz="2800" i="1" baseline="30000" dirty="0">
                <a:latin typeface="Georgia" panose="02040502050405020303" pitchFamily="18" charset="0"/>
              </a:rPr>
              <a:t> </a:t>
            </a:r>
            <a:r>
              <a:rPr lang="en-US" sz="2800" i="1" dirty="0">
                <a:latin typeface="Georgia" panose="02040502050405020303" pitchFamily="18" charset="0"/>
              </a:rPr>
              <a:t>which all concern things which perish with the using—according to the commandments and doctrines of men? </a:t>
            </a:r>
            <a:r>
              <a:rPr lang="en-US" sz="2800" b="1" i="1" baseline="30000" dirty="0">
                <a:effectLst>
                  <a:outerShdw blurRad="38100" dist="38100" dir="2700000" algn="tl">
                    <a:srgbClr val="000000">
                      <a:alpha val="43137"/>
                    </a:srgbClr>
                  </a:outerShdw>
                </a:effectLst>
                <a:latin typeface="Georgia" panose="02040502050405020303" pitchFamily="18" charset="0"/>
              </a:rPr>
              <a:t>23</a:t>
            </a:r>
            <a:r>
              <a:rPr lang="en-US" sz="2800" b="1" i="1" baseline="30000" dirty="0">
                <a:latin typeface="Georgia" panose="02040502050405020303" pitchFamily="18" charset="0"/>
              </a:rPr>
              <a:t> </a:t>
            </a:r>
            <a:r>
              <a:rPr lang="en-US" sz="2800" i="1" dirty="0">
                <a:latin typeface="Georgia" panose="02040502050405020303" pitchFamily="18" charset="0"/>
              </a:rPr>
              <a:t>These things indeed have an appearance of wisdom in self-imposed </a:t>
            </a:r>
            <a:r>
              <a:rPr lang="en-US" sz="2800" i="1" dirty="0" smtClean="0">
                <a:latin typeface="Georgia" panose="02040502050405020303" pitchFamily="18" charset="0"/>
              </a:rPr>
              <a:t>religion,                 false</a:t>
            </a:r>
            <a:r>
              <a:rPr lang="en-US" sz="2800" i="1" dirty="0">
                <a:latin typeface="Georgia" panose="02040502050405020303" pitchFamily="18" charset="0"/>
              </a:rPr>
              <a:t> humility, and neglect of the body, but are of no value against the indulgence of the flesh.</a:t>
            </a:r>
            <a:endParaRPr lang="en-US" sz="2500" i="1" dirty="0">
              <a:latin typeface="Georgia" panose="02040502050405020303" pitchFamily="18" charset="0"/>
            </a:endParaRPr>
          </a:p>
        </p:txBody>
      </p:sp>
    </p:spTree>
    <p:extLst>
      <p:ext uri="{BB962C8B-B14F-4D97-AF65-F5344CB8AC3E}">
        <p14:creationId xmlns:p14="http://schemas.microsoft.com/office/powerpoint/2010/main" xmlns="" val="8759134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6882"/>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2:16 – 23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1" y="1295400"/>
            <a:ext cx="8534400" cy="4985980"/>
          </a:xfrm>
          <a:prstGeom prst="rect">
            <a:avLst/>
          </a:prstGeom>
          <a:noFill/>
          <a:effectLst/>
        </p:spPr>
        <p:txBody>
          <a:bodyPr wrap="square" rtlCol="0">
            <a:spAutoFit/>
          </a:bodyPr>
          <a:lstStyle/>
          <a:p>
            <a:pPr marL="0" lvl="1" indent="457200">
              <a:spcAft>
                <a:spcPts val="1200"/>
              </a:spcAft>
              <a:buFont typeface="+mj-lt"/>
              <a:buAutoNum type="arabicPeriod" startAt="3"/>
              <a:tabLst>
                <a:tab pos="511175" algn="l"/>
                <a:tab pos="627063" algn="l"/>
                <a:tab pos="690563"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Dualistic Asceticism (20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23)</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Having confronted the threats of </a:t>
            </a:r>
            <a:r>
              <a:rPr lang="en-US" sz="2400" b="1" i="1" u="sng" dirty="0" err="1" smtClean="0">
                <a:latin typeface="Cambria" panose="02040503050406030204" pitchFamily="18" charset="0"/>
                <a:ea typeface="Cambria" panose="02040503050406030204" pitchFamily="18" charset="0"/>
              </a:rPr>
              <a:t>Judiastic</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Legalism</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and </a:t>
            </a:r>
            <a:r>
              <a:rPr lang="en-US" sz="2400" b="1" i="1" u="sng" dirty="0" smtClean="0">
                <a:latin typeface="Cambria" panose="02040503050406030204" pitchFamily="18" charset="0"/>
                <a:ea typeface="Cambria" panose="02040503050406030204" pitchFamily="18" charset="0"/>
              </a:rPr>
              <a:t>Gnostic</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Mysticism</a:t>
            </a:r>
            <a:r>
              <a:rPr lang="en-US" sz="2400" b="1" dirty="0" smtClean="0">
                <a:latin typeface="Cambria" panose="02040503050406030204" pitchFamily="18" charset="0"/>
                <a:ea typeface="Cambria" panose="02040503050406030204" pitchFamily="18" charset="0"/>
              </a:rPr>
              <a:t>, Paul concludes with a sound rejection of dualistic asceticism.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This form of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asceticism</a:t>
            </a:r>
            <a:r>
              <a:rPr lang="en-US" sz="2400" b="1" dirty="0" smtClean="0">
                <a:latin typeface="Cambria" panose="02040503050406030204" pitchFamily="18" charset="0"/>
                <a:ea typeface="Cambria" panose="02040503050406030204" pitchFamily="18" charset="0"/>
              </a:rPr>
              <a:t> believed that the soul can be purified by a harsh discipline of the body.  It is associated  with a dualistic view of humanity, in which the good, spiritual part of a person is trapped in the wicked, physical part (the body).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Until a person escapes the prison of the flesh through death, they must punish the body, beating it into submission so the soul can thrive.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729146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2:16 – 23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610600" cy="4462760"/>
          </a:xfrm>
          <a:prstGeom prst="rect">
            <a:avLst/>
          </a:prstGeom>
          <a:noFill/>
          <a:effectLst/>
        </p:spPr>
        <p:txBody>
          <a:bodyPr wrap="square" rtlCol="0">
            <a:spAutoFit/>
          </a:bodyPr>
          <a:lstStyle/>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This kind of dualistic approach to spirituality resulting in asceticism is contrary to the Christian view of humanity and spirituality.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Both aspects of humanity – material and immaterial – were originally created good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 1:26-27; 31; 2:7</a:t>
            </a:r>
            <a:r>
              <a:rPr lang="en-US" sz="2400" b="1" dirty="0" smtClean="0">
                <a:latin typeface="Cambria" panose="02040503050406030204" pitchFamily="18" charset="0"/>
                <a:ea typeface="Cambria" panose="02040503050406030204" pitchFamily="18" charset="0"/>
              </a:rPr>
              <a:t>). However after the fall, the whole person – body and soul – fall into sin and death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2:1-3</a:t>
            </a:r>
            <a:r>
              <a:rPr lang="en-US" sz="2400" b="1" dirty="0" smtClean="0">
                <a:latin typeface="Cambria" panose="02040503050406030204" pitchFamily="18" charset="0"/>
                <a:ea typeface="Cambria" panose="02040503050406030204" pitchFamily="18" charset="0"/>
              </a:rPr>
              <a:t>).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When we are saved by grace through faith, we are to worship, serve, and honor God, not only with our minds,     but also with our bodies – indeed, with our whole selves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 22:37; Rom 12:1-2</a:t>
            </a:r>
            <a:r>
              <a:rPr lang="en-US" sz="2400" b="1" dirty="0" smtClean="0">
                <a:latin typeface="Cambria" panose="02040503050406030204" pitchFamily="18" charset="0"/>
                <a:ea typeface="Cambria" panose="02040503050406030204" pitchFamily="18" charset="0"/>
              </a:rPr>
              <a:t>). 	 	</a:t>
            </a:r>
            <a:endParaRPr lang="en-US" sz="23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3547694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2:16 – 23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66800"/>
            <a:ext cx="8686800" cy="5660011"/>
          </a:xfrm>
          <a:prstGeom prst="rect">
            <a:avLst/>
          </a:prstGeom>
          <a:noFill/>
          <a:effectLst/>
        </p:spPr>
        <p:txBody>
          <a:bodyPr wrap="square" rtlCol="0">
            <a:spAutoFit/>
          </a:bodyPr>
          <a:lstStyle/>
          <a:p>
            <a:pPr indent="457200">
              <a:spcAft>
                <a:spcPts val="1200"/>
              </a:spcAft>
              <a:tabLst>
                <a:tab pos="511175" algn="l"/>
                <a:tab pos="627063" algn="l"/>
                <a:tab pos="690563" algn="l"/>
              </a:tabLst>
            </a:pPr>
            <a:r>
              <a:rPr lang="en-US" sz="2370" b="1" dirty="0" smtClean="0">
                <a:latin typeface="Cambria" panose="02040503050406030204" pitchFamily="18" charset="0"/>
                <a:ea typeface="Cambria" panose="02040503050406030204" pitchFamily="18" charset="0"/>
              </a:rPr>
              <a:t>The ascetics who were threatening the Colossians were trying to enslave unsuspecting saints with man-made decrees like “Do not handle, do not taste, do not touch!”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2:21</a:t>
            </a:r>
            <a:r>
              <a:rPr lang="en-US" sz="2370" b="1" dirty="0" smtClean="0">
                <a:latin typeface="Cambria" panose="02040503050406030204" pitchFamily="18" charset="0"/>
                <a:ea typeface="Cambria" panose="02040503050406030204" pitchFamily="18" charset="0"/>
              </a:rPr>
              <a:t>). </a:t>
            </a:r>
          </a:p>
          <a:p>
            <a:pPr indent="457200">
              <a:spcAft>
                <a:spcPts val="1200"/>
              </a:spcAft>
              <a:tabLst>
                <a:tab pos="511175" algn="l"/>
                <a:tab pos="627063" algn="l"/>
                <a:tab pos="690563" algn="l"/>
              </a:tabLst>
            </a:pPr>
            <a:r>
              <a:rPr lang="en-US" sz="2370" b="1" dirty="0" smtClean="0">
                <a:latin typeface="Cambria" panose="02040503050406030204" pitchFamily="18" charset="0"/>
                <a:ea typeface="Cambria" panose="02040503050406030204" pitchFamily="18" charset="0"/>
              </a:rPr>
              <a:t>These rules led to “self-abasement and sever treatment of the body,” but they did nothing to actually deliver them from fleshly desires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2:23</a:t>
            </a:r>
            <a:r>
              <a:rPr lang="en-US" sz="2370" b="1" dirty="0" smtClean="0">
                <a:latin typeface="Cambria" panose="02040503050406030204" pitchFamily="18" charset="0"/>
                <a:ea typeface="Cambria" panose="02040503050406030204" pitchFamily="18" charset="0"/>
              </a:rPr>
              <a:t>). </a:t>
            </a:r>
          </a:p>
          <a:p>
            <a:pPr indent="457200">
              <a:spcAft>
                <a:spcPts val="1200"/>
              </a:spcAft>
              <a:tabLst>
                <a:tab pos="511175" algn="l"/>
                <a:tab pos="627063" algn="l"/>
                <a:tab pos="690563" algn="l"/>
              </a:tabLst>
            </a:pPr>
            <a:r>
              <a:rPr lang="en-US" sz="2370" b="1" dirty="0" smtClean="0">
                <a:latin typeface="Cambria" panose="02040503050406030204" pitchFamily="18" charset="0"/>
                <a:ea typeface="Cambria" panose="02040503050406030204" pitchFamily="18" charset="0"/>
              </a:rPr>
              <a:t>Such principles had no foundation in the teachings of Jesus or the apostles. There were no biblical passages these teacher could turn to in support of their rules and regulations.  </a:t>
            </a:r>
          </a:p>
          <a:p>
            <a:pPr indent="457200">
              <a:spcAft>
                <a:spcPts val="1200"/>
              </a:spcAft>
              <a:tabLst>
                <a:tab pos="511175" algn="l"/>
                <a:tab pos="627063" algn="l"/>
                <a:tab pos="690563" algn="l"/>
              </a:tabLst>
            </a:pPr>
            <a:r>
              <a:rPr lang="en-US" sz="2370" b="1" dirty="0" smtClean="0">
                <a:latin typeface="Cambria" panose="02040503050406030204" pitchFamily="18" charset="0"/>
                <a:ea typeface="Cambria" panose="02040503050406030204" pitchFamily="18" charset="0"/>
              </a:rPr>
              <a:t>Their </a:t>
            </a:r>
            <a:r>
              <a:rPr lang="en-US" sz="2370" b="1" dirty="0">
                <a:latin typeface="Cambria" panose="02040503050406030204" pitchFamily="18" charset="0"/>
                <a:ea typeface="Cambria" panose="02040503050406030204" pitchFamily="18" charset="0"/>
              </a:rPr>
              <a:t>dualistic asceticism was propped up by </a:t>
            </a:r>
            <a:r>
              <a:rPr lang="en-US" sz="2370" b="1" i="1" dirty="0">
                <a:latin typeface="Cambria" panose="02040503050406030204" pitchFamily="18" charset="0"/>
                <a:ea typeface="Cambria" panose="02040503050406030204" pitchFamily="18" charset="0"/>
              </a:rPr>
              <a:t>“the appearance of wisdom in self-made religion”</a:t>
            </a:r>
            <a:r>
              <a:rPr lang="en-US" sz="2370" b="1" dirty="0">
                <a:latin typeface="Cambria" panose="02040503050406030204" pitchFamily="18" charset="0"/>
                <a:ea typeface="Cambria" panose="02040503050406030204" pitchFamily="18" charset="0"/>
              </a:rPr>
              <a:t> (</a:t>
            </a:r>
            <a:r>
              <a:rPr lang="en-US" sz="237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2:23</a:t>
            </a:r>
            <a:r>
              <a:rPr lang="en-US" sz="2370" b="1" dirty="0">
                <a:latin typeface="Cambria" panose="02040503050406030204" pitchFamily="18" charset="0"/>
                <a:ea typeface="Cambria" panose="02040503050406030204" pitchFamily="18" charset="0"/>
              </a:rPr>
              <a:t>), that is, by sophisticated arguments that supported human traditions that were set forth as being from the mouth of God.    </a:t>
            </a:r>
            <a:endParaRPr lang="en-US" sz="237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674387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2:16 – 23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17339" y="1206500"/>
            <a:ext cx="8598061" cy="4985980"/>
          </a:xfrm>
          <a:prstGeom prst="rect">
            <a:avLst/>
          </a:prstGeom>
          <a:noFill/>
          <a:effectLst/>
        </p:spPr>
        <p:txBody>
          <a:bodyPr wrap="square" rtlCol="0">
            <a:spAutoFit/>
          </a:bodyPr>
          <a:lstStyle/>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Paul’s defense against the triple threat of legalism, mysticism, and asceticism, in Colossians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2:16-23</a:t>
            </a:r>
            <a:r>
              <a:rPr lang="en-US" sz="2400" b="1" dirty="0" smtClean="0">
                <a:latin typeface="Cambria" panose="02040503050406030204" pitchFamily="18" charset="0"/>
                <a:ea typeface="Cambria" panose="02040503050406030204" pitchFamily="18" charset="0"/>
              </a:rPr>
              <a:t>, was the same, the </a:t>
            </a:r>
            <a:r>
              <a:rPr lang="en-US" sz="2400" b="1" dirty="0">
                <a:latin typeface="Cambria" panose="02040503050406030204" pitchFamily="18" charset="0"/>
                <a:ea typeface="Cambria" panose="02040503050406030204" pitchFamily="18" charset="0"/>
              </a:rPr>
              <a:t>person and work of Jesus </a:t>
            </a:r>
            <a:r>
              <a:rPr lang="en-US" sz="2400" b="1" dirty="0" smtClean="0">
                <a:latin typeface="Cambria" panose="02040503050406030204" pitchFamily="18" charset="0"/>
                <a:ea typeface="Cambria" panose="02040503050406030204" pitchFamily="18" charset="0"/>
              </a:rPr>
              <a:t>Christ.</a:t>
            </a:r>
          </a:p>
          <a:p>
            <a:pPr indent="457200">
              <a:spcAft>
                <a:spcPts val="1200"/>
              </a:spcAft>
              <a:tabLst>
                <a:tab pos="511175" algn="l"/>
                <a:tab pos="627063" algn="l"/>
                <a:tab pos="6905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Against legalism</a:t>
            </a:r>
            <a:r>
              <a:rPr lang="en-US" sz="2400" b="1" dirty="0" smtClean="0">
                <a:latin typeface="Cambria" panose="02040503050406030204" pitchFamily="18" charset="0"/>
                <a:ea typeface="Cambria" panose="02040503050406030204" pitchFamily="18" charset="0"/>
              </a:rPr>
              <a:t>, Jesus is the liberator who forgave our sins through the Cross and freed us from the Law.</a:t>
            </a:r>
          </a:p>
          <a:p>
            <a:pPr indent="457200">
              <a:spcAft>
                <a:spcPts val="1200"/>
              </a:spcAft>
              <a:tabLst>
                <a:tab pos="511175" algn="l"/>
                <a:tab pos="627063" algn="l"/>
                <a:tab pos="6905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Against mysticism</a:t>
            </a:r>
            <a:r>
              <a:rPr lang="en-US" sz="2400" b="1" dirty="0" smtClean="0">
                <a:latin typeface="Cambria" panose="02040503050406030204" pitchFamily="18" charset="0"/>
                <a:ea typeface="Cambria" panose="02040503050406030204" pitchFamily="18" charset="0"/>
              </a:rPr>
              <a:t>, Jesus is the one in whom the fullness of Deity dwells bodily.  He alone is the sole Mediator between God and humanity and the one through whom we have all wisdom, knowledge and spiritual insight. </a:t>
            </a:r>
          </a:p>
          <a:p>
            <a:pPr indent="457200">
              <a:spcAft>
                <a:spcPts val="1200"/>
              </a:spcAft>
              <a:tabLst>
                <a:tab pos="511175" algn="l"/>
                <a:tab pos="627063" algn="l"/>
                <a:tab pos="6905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Against asceticism</a:t>
            </a:r>
            <a:r>
              <a:rPr lang="en-US" sz="2400" b="1" dirty="0" smtClean="0">
                <a:latin typeface="Cambria" panose="02040503050406030204" pitchFamily="18" charset="0"/>
                <a:ea typeface="Cambria" panose="02040503050406030204" pitchFamily="18" charset="0"/>
              </a:rPr>
              <a:t>, Jesus is the One who sprung us – through our association with His – from the prison of worldly rules and regulations that can’t please God. </a:t>
            </a:r>
            <a:endParaRPr lang="en-US" sz="23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8329099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21933"/>
            <a:ext cx="8534400" cy="4616648"/>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Paul’s purpose in this epistle is </a:t>
            </a:r>
            <a:r>
              <a:rPr lang="en-US" sz="2400" b="1" dirty="0">
                <a:latin typeface="Cambria" panose="02040503050406030204" pitchFamily="18" charset="0"/>
                <a:ea typeface="Cambria" panose="02040503050406030204" pitchFamily="18" charset="0"/>
              </a:rPr>
              <a:t>to </a:t>
            </a:r>
            <a:r>
              <a:rPr lang="en-US" sz="2400" b="1" i="1" dirty="0">
                <a:latin typeface="Cambria" panose="02040503050406030204" pitchFamily="18" charset="0"/>
                <a:ea typeface="Cambria" panose="02040503050406030204" pitchFamily="18" charset="0"/>
              </a:rPr>
              <a:t>refute the </a:t>
            </a:r>
            <a:r>
              <a:rPr lang="en-US" sz="2400" b="1" i="1" dirty="0" smtClean="0">
                <a:latin typeface="Cambria" panose="02040503050406030204" pitchFamily="18" charset="0"/>
                <a:ea typeface="Cambria" panose="02040503050406030204" pitchFamily="18" charset="0"/>
              </a:rPr>
              <a:t>threatening </a:t>
            </a:r>
            <a:r>
              <a:rPr lang="en-US" sz="2400" b="1" i="1" dirty="0">
                <a:latin typeface="Cambria" panose="02040503050406030204" pitchFamily="18" charset="0"/>
                <a:ea typeface="Cambria" panose="02040503050406030204" pitchFamily="18" charset="0"/>
              </a:rPr>
              <a:t>heresy </a:t>
            </a:r>
            <a:r>
              <a:rPr lang="en-US" sz="2400" b="1" dirty="0">
                <a:latin typeface="Cambria" panose="02040503050406030204" pitchFamily="18" charset="0"/>
                <a:ea typeface="Cambria" panose="02040503050406030204" pitchFamily="18" charset="0"/>
              </a:rPr>
              <a:t>that was devaluating </a:t>
            </a:r>
            <a:r>
              <a:rPr lang="en-US" sz="2400" b="1" dirty="0" smtClean="0">
                <a:latin typeface="Cambria" panose="02040503050406030204" pitchFamily="18" charset="0"/>
                <a:ea typeface="Cambria" panose="02040503050406030204" pitchFamily="18" charset="0"/>
              </a:rPr>
              <a:t>Christ, </a:t>
            </a:r>
            <a:r>
              <a:rPr lang="en-US" sz="2400" b="1" dirty="0">
                <a:latin typeface="Cambria" panose="02040503050406030204" pitchFamily="18" charset="0"/>
                <a:ea typeface="Cambria" panose="02040503050406030204" pitchFamily="18" charset="0"/>
              </a:rPr>
              <a:t>by </a:t>
            </a:r>
            <a:r>
              <a:rPr lang="en-US" sz="2400" b="1" dirty="0" smtClean="0">
                <a:latin typeface="Cambria" panose="02040503050406030204" pitchFamily="18" charset="0"/>
                <a:ea typeface="Cambria" panose="02040503050406030204" pitchFamily="18" charset="0"/>
              </a:rPr>
              <a:t>making a </a:t>
            </a:r>
            <a:r>
              <a:rPr lang="en-US" sz="2400" b="1" dirty="0">
                <a:latin typeface="Cambria" panose="02040503050406030204" pitchFamily="18" charset="0"/>
                <a:ea typeface="Cambria" panose="02040503050406030204" pitchFamily="18" charset="0"/>
              </a:rPr>
              <a:t>position presentation of His true attributes and accomplishments.  </a:t>
            </a:r>
            <a:endParaRPr lang="en-US" sz="2400" b="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He wanted the Colossians to know that a proper </a:t>
            </a:r>
            <a:r>
              <a:rPr lang="en-US" sz="2400" b="1" dirty="0">
                <a:latin typeface="Cambria" panose="02040503050406030204" pitchFamily="18" charset="0"/>
                <a:ea typeface="Cambria" panose="02040503050406030204" pitchFamily="18" charset="0"/>
              </a:rPr>
              <a:t>view of Christ </a:t>
            </a:r>
            <a:r>
              <a:rPr lang="en-US" sz="2400" b="1" dirty="0" smtClean="0">
                <a:latin typeface="Cambria" panose="02040503050406030204" pitchFamily="18" charset="0"/>
                <a:ea typeface="Cambria" panose="02040503050406030204" pitchFamily="18" charset="0"/>
              </a:rPr>
              <a:t>is </a:t>
            </a:r>
            <a:r>
              <a:rPr lang="en-US" sz="2400" b="1" dirty="0">
                <a:latin typeface="Cambria" panose="02040503050406030204" pitchFamily="18" charset="0"/>
                <a:ea typeface="Cambria" panose="02040503050406030204" pitchFamily="18" charset="0"/>
              </a:rPr>
              <a:t>the antidote for heresy. </a:t>
            </a:r>
            <a:endParaRPr lang="en-US" sz="2400" b="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He wanted to encourage the </a:t>
            </a:r>
            <a:r>
              <a:rPr lang="en-US" sz="2400" b="1" dirty="0">
                <a:latin typeface="Cambria" panose="02040503050406030204" pitchFamily="18" charset="0"/>
                <a:ea typeface="Cambria" panose="02040503050406030204" pitchFamily="18" charset="0"/>
              </a:rPr>
              <a:t>Colossians to </a:t>
            </a:r>
            <a:r>
              <a:rPr lang="en-US" sz="2400" b="1" i="1" dirty="0">
                <a:latin typeface="Cambria" panose="02040503050406030204" pitchFamily="18" charset="0"/>
                <a:ea typeface="Cambria" panose="02040503050406030204" pitchFamily="18" charset="0"/>
              </a:rPr>
              <a:t>“continue in the faith, grounded and steadfast”</a:t>
            </a:r>
            <a:r>
              <a:rPr lang="en-US" sz="2400" b="1" dirty="0">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1:23</a:t>
            </a:r>
            <a:r>
              <a:rPr lang="en-US" sz="2400" b="1" dirty="0">
                <a:latin typeface="Cambria" panose="02040503050406030204" pitchFamily="18" charset="0"/>
                <a:ea typeface="Cambria" panose="02040503050406030204" pitchFamily="18" charset="0"/>
              </a:rPr>
              <a:t>); so that they would grow and bear fruit in the knowledge of Christ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1:10</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 wanted to show them that a firm adherence to the true gospel will </a:t>
            </a:r>
            <a:r>
              <a:rPr lang="en-US" sz="2400" b="1" dirty="0">
                <a:latin typeface="Cambria" panose="02040503050406030204" pitchFamily="18" charset="0"/>
                <a:ea typeface="Cambria" panose="02040503050406030204" pitchFamily="18" charset="0"/>
              </a:rPr>
              <a:t>give them </a:t>
            </a:r>
            <a:r>
              <a:rPr lang="en-US" sz="2400" b="1" dirty="0" smtClean="0">
                <a:latin typeface="Cambria" panose="02040503050406030204" pitchFamily="18" charset="0"/>
                <a:ea typeface="Cambria" panose="02040503050406030204" pitchFamily="18" charset="0"/>
              </a:rPr>
              <a:t>stability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resistance </a:t>
            </a:r>
            <a:r>
              <a:rPr lang="en-US" sz="2400" b="1" dirty="0">
                <a:latin typeface="Cambria" panose="02040503050406030204" pitchFamily="18" charset="0"/>
                <a:ea typeface="Cambria" panose="02040503050406030204" pitchFamily="18" charset="0"/>
              </a:rPr>
              <a:t>to opposing influences.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5263355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228600" y="4343400"/>
            <a:ext cx="8610600" cy="707886"/>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Constantia" pitchFamily="18" charset="0"/>
              </a:rPr>
              <a:t>Fully Forgiven … Forever Free</a:t>
            </a:r>
            <a:endParaRPr lang="en-US" sz="40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Fully forgiven … Forever Free</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29195"/>
            <a:ext cx="8610600" cy="4247317"/>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If you are in Christ, you are completely forgiven and totally free.  It’s not a matter of </a:t>
            </a:r>
            <a:r>
              <a:rPr lang="en-US" sz="2400" b="1" i="1" dirty="0" smtClean="0">
                <a:latin typeface="Cambria" pitchFamily="18" charset="0"/>
              </a:rPr>
              <a:t>if </a:t>
            </a:r>
            <a:r>
              <a:rPr lang="en-US" sz="2400" b="1" dirty="0" smtClean="0">
                <a:latin typeface="Cambria" pitchFamily="18" charset="0"/>
              </a:rPr>
              <a:t>or </a:t>
            </a:r>
            <a:r>
              <a:rPr lang="en-US" sz="2400" b="1" i="1" dirty="0" smtClean="0">
                <a:latin typeface="Cambria" pitchFamily="18" charset="0"/>
              </a:rPr>
              <a:t>when</a:t>
            </a:r>
            <a:r>
              <a:rPr lang="en-US" sz="2400" b="1" dirty="0" smtClean="0">
                <a:latin typeface="Cambria" pitchFamily="18" charset="0"/>
              </a:rPr>
              <a:t>.  </a:t>
            </a:r>
          </a:p>
          <a:p>
            <a:pPr indent="457200">
              <a:spcAft>
                <a:spcPts val="1200"/>
              </a:spcAft>
            </a:pPr>
            <a:r>
              <a:rPr lang="en-US" sz="2400" b="1" dirty="0" smtClean="0">
                <a:latin typeface="Cambria" pitchFamily="18" charset="0"/>
              </a:rPr>
              <a:t>There are no strings attached to His forgiveness and no conditions associated with your liberty from the domination of sin, the domination of demons, or the destruction of legalism, mysticism, and misdirected asceticism.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How does this spiritual reality work its way out in the Christian’s life</a:t>
            </a:r>
            <a:r>
              <a:rPr lang="en-US" sz="2400" b="1" dirty="0" smtClean="0">
                <a:latin typeface="Cambria" pitchFamily="18" charset="0"/>
              </a:rPr>
              <a:t>?</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suggest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practical</a:t>
            </a:r>
            <a:r>
              <a:rPr lang="en-US" sz="2400" b="1" dirty="0" smtClean="0">
                <a:latin typeface="Cambria" pitchFamily="18" charset="0"/>
              </a:rPr>
              <a:t> </a:t>
            </a:r>
            <a:r>
              <a:rPr lang="en-US" sz="2400" b="1" i="1" u="sng" dirty="0" smtClean="0">
                <a:latin typeface="Cambria" pitchFamily="18" charset="0"/>
              </a:rPr>
              <a:t>directives</a:t>
            </a:r>
            <a:r>
              <a:rPr lang="en-US" sz="2400" b="1" dirty="0" smtClean="0">
                <a:latin typeface="Cambria" pitchFamily="18" charset="0"/>
              </a:rPr>
              <a:t> to living fully forgiven </a:t>
            </a:r>
            <a:r>
              <a:rPr lang="en-US" sz="2400" b="1" dirty="0">
                <a:latin typeface="Cambria" pitchFamily="18" charset="0"/>
              </a:rPr>
              <a:t>and </a:t>
            </a:r>
            <a:r>
              <a:rPr lang="en-US" sz="2400" b="1" dirty="0" smtClean="0">
                <a:latin typeface="Cambria" pitchFamily="18" charset="0"/>
              </a:rPr>
              <a:t>forever free!</a:t>
            </a:r>
          </a:p>
        </p:txBody>
      </p:sp>
    </p:spTree>
    <p:extLst>
      <p:ext uri="{BB962C8B-B14F-4D97-AF65-F5344CB8AC3E}">
        <p14:creationId xmlns:p14="http://schemas.microsoft.com/office/powerpoint/2010/main" xmlns="" val="873135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Fully forgiven - Forever Free</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29195"/>
            <a:ext cx="8610600" cy="4616648"/>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a:t>
            </a:r>
            <a:r>
              <a:rPr lang="en-US" sz="2400" b="1" dirty="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Be strong in the Word of God and keep worshiping Christ. </a:t>
            </a:r>
          </a:p>
          <a:p>
            <a:pPr indent="457200">
              <a:spcAft>
                <a:spcPts val="1200"/>
              </a:spcAft>
            </a:pPr>
            <a:r>
              <a:rPr lang="en-US" sz="2400" b="1" dirty="0" smtClean="0">
                <a:latin typeface="Cambria" pitchFamily="18" charset="0"/>
              </a:rPr>
              <a:t>When false teachers lead God’s people astray, they take them down one or both of these paths: a neglect or rejection of scripture, or a diminishing or dethronement of Christ.</a:t>
            </a:r>
          </a:p>
          <a:p>
            <a:pPr indent="457200">
              <a:spcAft>
                <a:spcPts val="1200"/>
              </a:spcAft>
            </a:pPr>
            <a:r>
              <a:rPr lang="en-US" sz="2400" b="1" dirty="0" smtClean="0">
                <a:latin typeface="Cambria" pitchFamily="18" charset="0"/>
              </a:rPr>
              <a:t>They’ll divert you from a careful, faithful, personal study of the word of God and distract you from the honor, worship, and obedience due the Lord Jesus.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To live forgiven and free! </a:t>
            </a:r>
            <a:r>
              <a:rPr lang="en-US" sz="2400" b="1" dirty="0" smtClean="0">
                <a:latin typeface="Cambria" pitchFamily="18" charset="0"/>
              </a:rPr>
              <a:t> We need to keep our feet firmly planted on the unshakable foundation of scripture and our hearts and minds focused on the person and work of Christ. </a:t>
            </a:r>
          </a:p>
        </p:txBody>
      </p:sp>
    </p:spTree>
    <p:extLst>
      <p:ext uri="{BB962C8B-B14F-4D97-AF65-F5344CB8AC3E}">
        <p14:creationId xmlns:p14="http://schemas.microsoft.com/office/powerpoint/2010/main" xmlns="" val="30047809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Fully forgiven - Forever Free</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202301"/>
            <a:ext cx="8534400" cy="4616648"/>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Refuse and resist all substitutes. </a:t>
            </a:r>
          </a:p>
          <a:p>
            <a:pPr indent="457200">
              <a:spcAft>
                <a:spcPts val="1200"/>
              </a:spcAft>
            </a:pPr>
            <a:r>
              <a:rPr lang="en-US" sz="2400" b="1" dirty="0" smtClean="0">
                <a:latin typeface="Cambria" pitchFamily="18" charset="0"/>
              </a:rPr>
              <a:t>False teachers who trade in spiritual bondage will try to swap out the authentic scriptures for convincing forgeries – new revelations, authoritative interpretations, or supplemental sources of divine truth. </a:t>
            </a:r>
          </a:p>
          <a:p>
            <a:pPr indent="457200">
              <a:spcAft>
                <a:spcPts val="1200"/>
              </a:spcAft>
            </a:pPr>
            <a:r>
              <a:rPr lang="en-US" sz="2400" b="1" dirty="0" smtClean="0">
                <a:latin typeface="Cambria" pitchFamily="18" charset="0"/>
              </a:rPr>
              <a:t>Here, Swindoll is not talking about those legitimate insights from orthodox commentators, or gifted teachers who respect and honor God’s Word and preach and teach the truth.  </a:t>
            </a:r>
          </a:p>
          <a:p>
            <a:pPr indent="457200">
              <a:spcAft>
                <a:spcPts val="1200"/>
              </a:spcAft>
            </a:pPr>
            <a:r>
              <a:rPr lang="en-US" sz="2400" b="1" dirty="0" smtClean="0">
                <a:latin typeface="Cambria" pitchFamily="18" charset="0"/>
              </a:rPr>
              <a:t>Again, this reference is to those who undermine the Word and offer up a powerless Jesus and a weak gospel.</a:t>
            </a:r>
          </a:p>
        </p:txBody>
      </p:sp>
    </p:spTree>
    <p:extLst>
      <p:ext uri="{BB962C8B-B14F-4D97-AF65-F5344CB8AC3E}">
        <p14:creationId xmlns:p14="http://schemas.microsoft.com/office/powerpoint/2010/main" xmlns="" val="29455504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Fully forgiven - Forever Free</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29195"/>
            <a:ext cx="8650147" cy="4170372"/>
          </a:xfrm>
          <a:prstGeom prst="rect">
            <a:avLst/>
          </a:prstGeom>
          <a:noFill/>
          <a:effectLst/>
        </p:spPr>
        <p:txBody>
          <a:bodyPr wrap="square" rtlCol="0">
            <a:spAutoFit/>
          </a:bodyPr>
          <a:lstStyle/>
          <a:p>
            <a:pPr indent="457200">
              <a:spcAft>
                <a:spcPts val="1000"/>
              </a:spcAft>
            </a:pPr>
            <a:r>
              <a:rPr lang="en-US" sz="2400" b="1" i="1" dirty="0" smtClean="0">
                <a:effectLst>
                  <a:outerShdw blurRad="38100" dist="38100" dir="2700000" algn="tl">
                    <a:srgbClr val="000000">
                      <a:alpha val="43137"/>
                    </a:srgbClr>
                  </a:outerShdw>
                </a:effectLst>
                <a:latin typeface="Cambria" pitchFamily="18" charset="0"/>
              </a:rPr>
              <a:t>Listen to Swindoll describe his own learning journey</a:t>
            </a:r>
            <a:r>
              <a:rPr lang="en-US" sz="2400" b="1" dirty="0" smtClean="0">
                <a:latin typeface="Cambria" pitchFamily="18" charset="0"/>
              </a:rPr>
              <a:t>. </a:t>
            </a:r>
          </a:p>
          <a:p>
            <a:pPr indent="457200">
              <a:spcAft>
                <a:spcPts val="1000"/>
              </a:spcAft>
            </a:pPr>
            <a:r>
              <a:rPr lang="en-US" sz="2400" b="1" dirty="0" smtClean="0">
                <a:latin typeface="Cambria" pitchFamily="18" charset="0"/>
              </a:rPr>
              <a:t>“I have been eminently blessed with the joy and privilege of serving under mentors and being influenced by those who have been strongly committed to the Word of God and sincere worshiper of the Lord Jesus. </a:t>
            </a:r>
          </a:p>
          <a:p>
            <a:pPr indent="457200">
              <a:spcAft>
                <a:spcPts val="1000"/>
              </a:spcAft>
            </a:pPr>
            <a:r>
              <a:rPr lang="en-US" sz="2400" b="1" dirty="0" smtClean="0">
                <a:latin typeface="Cambria" pitchFamily="18" charset="0"/>
              </a:rPr>
              <a:t>Who during my formative years as I was learning my way, pointed me to the Word of God and to Christ not their own opinions based on their own authority. </a:t>
            </a:r>
          </a:p>
          <a:p>
            <a:pPr indent="457200">
              <a:spcAft>
                <a:spcPts val="1000"/>
              </a:spcAft>
            </a:pPr>
            <a:r>
              <a:rPr lang="en-US" sz="2400" b="1" dirty="0" smtClean="0">
                <a:latin typeface="Cambria" pitchFamily="18" charset="0"/>
              </a:rPr>
              <a:t>They were the real thing.  And by knowing what’s real, I learned to refuse and resist all substitutes.”  </a:t>
            </a:r>
          </a:p>
        </p:txBody>
      </p:sp>
    </p:spTree>
    <p:extLst>
      <p:ext uri="{BB962C8B-B14F-4D97-AF65-F5344CB8AC3E}">
        <p14:creationId xmlns:p14="http://schemas.microsoft.com/office/powerpoint/2010/main" xmlns="" val="3904024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Fully forgiven - Forever Free</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53637"/>
            <a:ext cx="8610600" cy="5724644"/>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350" b="1" dirty="0" smtClean="0">
                <a:effectLst>
                  <a:outerShdw blurRad="38100" dist="38100" dir="2700000" algn="tl">
                    <a:srgbClr val="000000">
                      <a:alpha val="43137"/>
                    </a:srgbClr>
                  </a:outerShdw>
                </a:effectLst>
                <a:latin typeface="Cambria" pitchFamily="18" charset="0"/>
              </a:rPr>
              <a:t> </a:t>
            </a:r>
            <a:r>
              <a:rPr lang="en-US" sz="235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Don’t be afraid to risk living your life unshackled. </a:t>
            </a:r>
          </a:p>
          <a:p>
            <a:pPr indent="457200">
              <a:spcAft>
                <a:spcPts val="1200"/>
              </a:spcAft>
            </a:pPr>
            <a:r>
              <a:rPr lang="en-US" sz="2400" b="1" dirty="0" smtClean="0">
                <a:latin typeface="Cambria" pitchFamily="18" charset="0"/>
              </a:rPr>
              <a:t>Remember that our true master is Christ.  We are      bond-servants to Him and to no other.  Only by submitting  to the liberating lordship of Christ can we be free from the enslaving oppression of false teachers.  When we seek to serve only Him, we won’t even be tempted to shackle ourselves under the bondage of frauds. </a:t>
            </a:r>
          </a:p>
          <a:p>
            <a:pPr indent="457200">
              <a:spcAft>
                <a:spcPts val="1200"/>
              </a:spcAft>
            </a:pPr>
            <a:r>
              <a:rPr lang="en-US" sz="2400" b="1" dirty="0" smtClean="0">
                <a:latin typeface="Cambria" pitchFamily="18" charset="0"/>
              </a:rPr>
              <a:t>Paul says </a:t>
            </a:r>
            <a:r>
              <a:rPr lang="en-US" sz="2400" b="1" i="1" dirty="0" smtClean="0">
                <a:latin typeface="Cambria" pitchFamily="18" charset="0"/>
              </a:rPr>
              <a:t>“Am I now seeking the favor of men, or of God? Or am I striving to please men? If I were still trying to please men, I would not be a bond-servant of Christ.”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Gal. 1:10</a:t>
            </a:r>
            <a:r>
              <a:rPr lang="en-US" sz="2400" b="1" dirty="0" smtClean="0">
                <a:latin typeface="Cambria" pitchFamily="18" charset="0"/>
              </a:rPr>
              <a:t>).</a:t>
            </a:r>
          </a:p>
          <a:p>
            <a:pPr indent="457200">
              <a:spcAft>
                <a:spcPts val="1200"/>
              </a:spcAft>
            </a:pPr>
            <a:r>
              <a:rPr lang="en-US" sz="2400" b="1" dirty="0" smtClean="0">
                <a:latin typeface="Cambria" pitchFamily="18" charset="0"/>
              </a:rPr>
              <a:t>If I tried to please others by tolerating their twisted doctrines or accommodating their man-made traditions     and legalistic rules and regulations, I would soon become        a doormat.  </a:t>
            </a:r>
          </a:p>
        </p:txBody>
      </p:sp>
    </p:spTree>
    <p:extLst>
      <p:ext uri="{BB962C8B-B14F-4D97-AF65-F5344CB8AC3E}">
        <p14:creationId xmlns:p14="http://schemas.microsoft.com/office/powerpoint/2010/main" xmlns="" val="9621898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74811"/>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Fully forgiven - Forever Free</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71282"/>
            <a:ext cx="8610600" cy="4993675"/>
          </a:xfrm>
          <a:prstGeom prst="rect">
            <a:avLst/>
          </a:prstGeom>
          <a:noFill/>
          <a:effectLst/>
        </p:spPr>
        <p:txBody>
          <a:bodyPr wrap="square" rtlCol="0">
            <a:spAutoFit/>
          </a:bodyPr>
          <a:lstStyle/>
          <a:p>
            <a:pPr indent="457200">
              <a:spcAft>
                <a:spcPts val="1200"/>
              </a:spcAft>
            </a:pPr>
            <a:r>
              <a:rPr lang="en-US" sz="2350" b="1" dirty="0" smtClean="0">
                <a:latin typeface="Cambria" pitchFamily="18" charset="0"/>
              </a:rPr>
              <a:t>They wouldn’t stop with just one or two demands.  It would become an epidemic.  I could never please them all     or live up to their unending requirements. </a:t>
            </a:r>
          </a:p>
          <a:p>
            <a:pPr indent="457200">
              <a:spcAft>
                <a:spcPts val="1200"/>
              </a:spcAft>
            </a:pPr>
            <a:r>
              <a:rPr lang="en-US" sz="2350" b="1" dirty="0" smtClean="0">
                <a:latin typeface="Cambria" pitchFamily="18" charset="0"/>
              </a:rPr>
              <a:t>My goal is to please the Lord Jesus Christ.  And He tells  you and me to be: </a:t>
            </a:r>
          </a:p>
          <a:p>
            <a:pPr marL="457200" indent="-274320">
              <a:spcAft>
                <a:spcPts val="1200"/>
              </a:spcAft>
              <a:buFont typeface="Arial" pitchFamily="34" charset="0"/>
              <a:buChar char="•"/>
            </a:pPr>
            <a:r>
              <a:rPr lang="en-US" sz="2350" b="1" dirty="0" smtClean="0">
                <a:latin typeface="Cambria" pitchFamily="18" charset="0"/>
              </a:rPr>
              <a:t>Free from sin.  </a:t>
            </a:r>
          </a:p>
          <a:p>
            <a:pPr marL="457200" indent="-274320">
              <a:spcAft>
                <a:spcPts val="1200"/>
              </a:spcAft>
              <a:buFont typeface="Arial" pitchFamily="34" charset="0"/>
              <a:buChar char="•"/>
            </a:pPr>
            <a:r>
              <a:rPr lang="en-US" sz="2350" b="1" dirty="0" smtClean="0">
                <a:latin typeface="Cambria" pitchFamily="18" charset="0"/>
              </a:rPr>
              <a:t>Free from Satan. </a:t>
            </a:r>
          </a:p>
          <a:p>
            <a:pPr marL="457200" indent="-274320">
              <a:spcAft>
                <a:spcPts val="1200"/>
              </a:spcAft>
              <a:buFont typeface="Arial" pitchFamily="34" charset="0"/>
              <a:buChar char="•"/>
            </a:pPr>
            <a:r>
              <a:rPr lang="en-US" sz="2350" b="1" dirty="0" smtClean="0">
                <a:latin typeface="Cambria" pitchFamily="18" charset="0"/>
              </a:rPr>
              <a:t>Free from legalism, mysticism, and misdirected and asceticism. </a:t>
            </a:r>
          </a:p>
          <a:p>
            <a:pPr marL="457200" indent="-274320">
              <a:spcAft>
                <a:spcPts val="1200"/>
              </a:spcAft>
              <a:buFont typeface="Arial" pitchFamily="34" charset="0"/>
              <a:buChar char="•"/>
            </a:pPr>
            <a:r>
              <a:rPr lang="en-US" sz="2350" b="1" dirty="0" smtClean="0">
                <a:latin typeface="Cambria" pitchFamily="18" charset="0"/>
              </a:rPr>
              <a:t>In Christ we’re fully forgiven and forever free. </a:t>
            </a:r>
          </a:p>
          <a:p>
            <a:pPr marL="457200" indent="-274320">
              <a:spcAft>
                <a:spcPts val="1200"/>
              </a:spcAft>
              <a:buFont typeface="Arial" pitchFamily="34" charset="0"/>
              <a:buChar char="•"/>
            </a:pPr>
            <a:r>
              <a:rPr lang="en-US" sz="2350" b="1" dirty="0" smtClean="0">
                <a:latin typeface="Cambria" pitchFamily="18" charset="0"/>
              </a:rPr>
              <a:t>Let’s live like it!</a:t>
            </a:r>
          </a:p>
        </p:txBody>
      </p:sp>
    </p:spTree>
    <p:extLst>
      <p:ext uri="{BB962C8B-B14F-4D97-AF65-F5344CB8AC3E}">
        <p14:creationId xmlns:p14="http://schemas.microsoft.com/office/powerpoint/2010/main" xmlns="" val="24123675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22 Mar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Colossians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046988"/>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NKJV and in one other versions of the Bible, i.e., KJV, NRSV, NIV,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3:1 – 14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“Spot-On Advice from a Seasoned Mentor” </a:t>
            </a: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5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29357371"/>
              </p:ext>
            </p:extLst>
          </p:nvPr>
        </p:nvGraphicFramePr>
        <p:xfrm>
          <a:off x="685799" y="674763"/>
          <a:ext cx="7924801" cy="6078101"/>
        </p:xfrm>
        <a:graphic>
          <a:graphicData uri="http://schemas.openxmlformats.org/drawingml/2006/table">
            <a:tbl>
              <a:tblPr firstRow="1" firstCol="1" bandRow="1">
                <a:tableStyleId>{5C22544A-7EE6-4342-B048-85BDC9FD1C3A}</a:tableStyleId>
              </a:tblPr>
              <a:tblGrid>
                <a:gridCol w="1618445">
                  <a:extLst>
                    <a:ext uri="{9D8B030D-6E8A-4147-A177-3AD203B41FA5}">
                      <a16:colId xmlns:a16="http://schemas.microsoft.com/office/drawing/2014/main" xmlns="" val="20000"/>
                    </a:ext>
                  </a:extLst>
                </a:gridCol>
                <a:gridCol w="2267756">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52400"/>
                <a:gridCol w="2667000"/>
              </a:tblGrid>
              <a:tr h="990466">
                <a:tc gridSpan="5">
                  <a:txBody>
                    <a:bodyPr/>
                    <a:lstStyle/>
                    <a:p>
                      <a:pPr marL="0" marR="0" algn="ctr">
                        <a:lnSpc>
                          <a:spcPct val="107000"/>
                        </a:lnSpc>
                        <a:spcBef>
                          <a:spcPts val="600"/>
                        </a:spcBef>
                        <a:spcAft>
                          <a:spcPts val="600"/>
                        </a:spcAft>
                      </a:pPr>
                      <a:r>
                        <a:rPr lang="en-US" sz="1800" dirty="0">
                          <a:solidFill>
                            <a:schemeClr val="tx1"/>
                          </a:solidFill>
                          <a:effectLst/>
                        </a:rPr>
                        <a:t>Christ Is</a:t>
                      </a:r>
                      <a:br>
                        <a:rPr lang="en-US" sz="1800" dirty="0">
                          <a:solidFill>
                            <a:schemeClr val="tx1"/>
                          </a:solidFill>
                          <a:effectLst/>
                        </a:rPr>
                      </a:br>
                      <a:r>
                        <a:rPr lang="en-US" sz="1800" dirty="0">
                          <a:solidFill>
                            <a:schemeClr val="tx1"/>
                          </a:solidFill>
                          <a:effectLst/>
                        </a:rPr>
                        <a:t>Preeminent in All Things</a:t>
                      </a:r>
                      <a:br>
                        <a:rPr lang="en-US" sz="1800" dirty="0">
                          <a:solidFill>
                            <a:schemeClr val="tx1"/>
                          </a:solidFill>
                          <a:effectLst/>
                        </a:rPr>
                      </a:br>
                      <a:r>
                        <a:rPr lang="en-US" sz="1800" dirty="0">
                          <a:solidFill>
                            <a:schemeClr val="tx1"/>
                          </a:solidFill>
                          <a:effectLst/>
                        </a:rPr>
                        <a:t>Supreme Lord - Sufficient Savior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54093">
                <a:tc>
                  <a:txBody>
                    <a:bodyPr/>
                    <a:lstStyle/>
                    <a:p>
                      <a:pPr marL="0" marR="0" algn="ctr">
                        <a:lnSpc>
                          <a:spcPct val="107000"/>
                        </a:lnSpc>
                        <a:spcBef>
                          <a:spcPts val="0"/>
                        </a:spcBef>
                        <a:spcAft>
                          <a:spcPts val="0"/>
                        </a:spcAft>
                      </a:pPr>
                      <a:r>
                        <a:rPr lang="en-US" sz="1600" b="1" dirty="0">
                          <a:solidFill>
                            <a:schemeClr val="tx1"/>
                          </a:solidFill>
                          <a:effectLst/>
                        </a:rPr>
                        <a:t>Colossians 1</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Colossians 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gridSpan="2">
                  <a:txBody>
                    <a:bodyPr/>
                    <a:lstStyle/>
                    <a:p>
                      <a:pPr marL="0" marR="0" algn="ctr">
                        <a:lnSpc>
                          <a:spcPct val="107000"/>
                        </a:lnSpc>
                        <a:spcBef>
                          <a:spcPts val="0"/>
                        </a:spcBef>
                        <a:spcAft>
                          <a:spcPts val="0"/>
                        </a:spcAft>
                      </a:pPr>
                      <a:r>
                        <a:rPr lang="en-US" sz="1600" b="1" dirty="0">
                          <a:solidFill>
                            <a:schemeClr val="tx1"/>
                          </a:solidFill>
                          <a:effectLst/>
                        </a:rPr>
                        <a:t>Colossians 3</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solidFill>
                            <a:schemeClr val="tx1"/>
                          </a:solidFill>
                          <a:effectLst/>
                        </a:rPr>
                        <a:t>Colossians 4</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extLst>
                  <a:ext uri="{0D108BD9-81ED-4DB2-BD59-A6C34878D82A}">
                    <a16:rowId xmlns:a16="http://schemas.microsoft.com/office/drawing/2014/main" xmlns="" val="10001"/>
                  </a:ext>
                </a:extLst>
              </a:tr>
              <a:tr h="622673">
                <a:tc gridSpan="2">
                  <a:txBody>
                    <a:bodyPr/>
                    <a:lstStyle/>
                    <a:p>
                      <a:pPr marL="0" marR="0" algn="ctr">
                        <a:lnSpc>
                          <a:spcPct val="107000"/>
                        </a:lnSpc>
                        <a:spcBef>
                          <a:spcPts val="0"/>
                        </a:spcBef>
                        <a:spcAft>
                          <a:spcPts val="0"/>
                        </a:spcAft>
                      </a:pPr>
                      <a:r>
                        <a:rPr lang="en-US" sz="1400" b="1" dirty="0">
                          <a:solidFill>
                            <a:schemeClr val="tx1"/>
                          </a:solidFill>
                          <a:effectLst/>
                        </a:rPr>
                        <a:t>Supremacy of</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Submission to</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Doctrinal</a:t>
                      </a:r>
                      <a:br>
                        <a:rPr lang="en-US" sz="1400" b="1" dirty="0">
                          <a:solidFill>
                            <a:schemeClr val="tx1"/>
                          </a:solidFill>
                          <a:effectLst/>
                        </a:rPr>
                      </a:br>
                      <a:r>
                        <a:rPr lang="en-US" sz="1400" b="1" dirty="0">
                          <a:solidFill>
                            <a:schemeClr val="tx1"/>
                          </a:solidFill>
                          <a:effectLst/>
                        </a:rPr>
                        <a:t>and Corrective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Practical</a:t>
                      </a:r>
                      <a:br>
                        <a:rPr lang="en-US" sz="1400" b="1" dirty="0">
                          <a:solidFill>
                            <a:schemeClr val="tx1"/>
                          </a:solidFill>
                          <a:effectLst/>
                        </a:rPr>
                      </a:br>
                      <a:r>
                        <a:rPr lang="en-US" sz="1400" b="1" dirty="0">
                          <a:solidFill>
                            <a:schemeClr val="tx1"/>
                          </a:solidFill>
                          <a:effectLst/>
                        </a:rPr>
                        <a:t>and Reassuring</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Did For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Does Through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Lord</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Life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Love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a16="http://schemas.microsoft.com/office/drawing/2014/main" xmlns="" val="10005"/>
                  </a:ext>
                </a:extLst>
              </a:tr>
              <a:tr h="584308">
                <a:tc>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Body</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Christ the Lord</a:t>
                      </a:r>
                      <a:br>
                        <a:rPr lang="en-US" sz="1400" b="1" dirty="0">
                          <a:solidFill>
                            <a:schemeClr val="tx1"/>
                          </a:solidFill>
                          <a:effectLst/>
                        </a:rPr>
                      </a:br>
                      <a:r>
                        <a:rPr lang="en-US" sz="1400" b="1" dirty="0">
                          <a:solidFill>
                            <a:schemeClr val="tx1"/>
                          </a:solidFill>
                          <a:effectLst/>
                        </a:rPr>
                        <a:t>of the Universe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3">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Home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584308">
                <a:tc>
                  <a:txBody>
                    <a:bodyPr/>
                    <a:lstStyle/>
                    <a:p>
                      <a:pPr marL="0" marR="0" algn="ctr">
                        <a:lnSpc>
                          <a:spcPct val="107000"/>
                        </a:lnSpc>
                        <a:spcBef>
                          <a:spcPts val="0"/>
                        </a:spcBef>
                        <a:spcAft>
                          <a:spcPts val="0"/>
                        </a:spcAft>
                      </a:pPr>
                      <a:r>
                        <a:rPr lang="en-US" sz="1400" b="1" dirty="0">
                          <a:solidFill>
                            <a:schemeClr val="tx1"/>
                          </a:solidFill>
                          <a:effectLst/>
                        </a:rPr>
                        <a:t>Instruction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Warnings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Exhortations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Reminders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a16="http://schemas.microsoft.com/office/drawing/2014/main" xmlns="" val="10007"/>
                  </a:ext>
                </a:extLst>
              </a:tr>
              <a:tr h="357756">
                <a:tc>
                  <a:txBody>
                    <a:bodyPr/>
                    <a:lstStyle/>
                    <a:p>
                      <a:pPr marL="0" marR="0" algn="ctr">
                        <a:lnSpc>
                          <a:spcPct val="107000"/>
                        </a:lnSpc>
                        <a:spcBef>
                          <a:spcPts val="0"/>
                        </a:spcBef>
                        <a:spcAft>
                          <a:spcPts val="0"/>
                        </a:spcAft>
                      </a:pPr>
                      <a:r>
                        <a:rPr lang="en-US" sz="1400" b="1" dirty="0">
                          <a:solidFill>
                            <a:schemeClr val="tx1"/>
                          </a:solidFill>
                          <a:effectLst/>
                        </a:rPr>
                        <a:t>Reconciliation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Creation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Submission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Conversation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a16="http://schemas.microsoft.com/office/drawing/2014/main" xmlns="" val="10008"/>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His Person</a:t>
                      </a:r>
                      <a:br>
                        <a:rPr lang="en-US" sz="1400" b="1" dirty="0">
                          <a:solidFill>
                            <a:schemeClr val="tx1"/>
                          </a:solidFill>
                          <a:effectLst/>
                        </a:rPr>
                      </a:br>
                      <a:r>
                        <a:rPr lang="en-US" sz="1400" b="1" dirty="0">
                          <a:solidFill>
                            <a:schemeClr val="tx1"/>
                          </a:solidFill>
                          <a:effectLst/>
                        </a:rPr>
                        <a:t>and Work</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His Peace</a:t>
                      </a:r>
                      <a:br>
                        <a:rPr lang="en-US" sz="1400" b="1" dirty="0">
                          <a:solidFill>
                            <a:schemeClr val="tx1"/>
                          </a:solidFill>
                          <a:effectLst/>
                        </a:rPr>
                      </a:br>
                      <a:r>
                        <a:rPr lang="en-US" sz="1400" b="1" dirty="0">
                          <a:solidFill>
                            <a:schemeClr val="tx1"/>
                          </a:solidFill>
                          <a:effectLst/>
                        </a:rPr>
                        <a:t>and Presence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
        <p:nvSpPr>
          <p:cNvPr id="3" name="TextBox 2"/>
          <p:cNvSpPr txBox="1"/>
          <p:nvPr/>
        </p:nvSpPr>
        <p:spPr>
          <a:xfrm>
            <a:off x="2324099" y="152400"/>
            <a:ext cx="46482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Paul’s Pattern of Presentation</a:t>
            </a:r>
            <a:endPar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6746703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Knowing Christ through Knowing Others (Colossians 2:2-3) ~ A Devotion for  September 24, 2014 - Soli Deo Glor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rot="21367552">
            <a:off x="693385" y="2933508"/>
            <a:ext cx="5647406" cy="415498"/>
          </a:xfrm>
          <a:prstGeom prst="rect">
            <a:avLst/>
          </a:prstGeom>
        </p:spPr>
        <p:txBody>
          <a:bodyPr wrap="square">
            <a:spAutoFit/>
          </a:bodyPr>
          <a:lstStyle/>
          <a:p>
            <a:pPr algn="ctr"/>
            <a:r>
              <a:rPr lang="en-US" sz="21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Living Forgiven . . . And Free (2:11-23)</a:t>
            </a:r>
            <a:endParaRPr lang="en-US" sz="21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097532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06500"/>
            <a:ext cx="8686800" cy="4616648"/>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Living Forgiven . . . and Free!</a:t>
            </a:r>
            <a:endParaRPr lang="en-US" sz="2400" b="1" i="1" dirty="0">
              <a:effectLst>
                <a:outerShdw blurRad="38100" dist="38100" dir="2700000" algn="tl">
                  <a:srgbClr val="000000">
                    <a:alpha val="43137"/>
                  </a:srgbClr>
                </a:outerShdw>
              </a:effectLst>
              <a:latin typeface="Cambria" pitchFamily="18" charset="0"/>
            </a:endParaRP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 opens this lesson with some insights into how we live our Christian lives, listen to what he says . . .</a:t>
            </a:r>
          </a:p>
          <a:p>
            <a:pPr indent="457200">
              <a:spcAft>
                <a:spcPts val="1200"/>
              </a:spcAft>
            </a:pPr>
            <a:r>
              <a:rPr lang="en-US" sz="2400" b="1" dirty="0" smtClean="0">
                <a:latin typeface="Cambria" pitchFamily="18" charset="0"/>
              </a:rPr>
              <a:t>“Strange as it may sound, one of the most challenging aspects of life is actually learning how to live our lives. There are far to many Christians merely proceeding from one day to the next.  They don’t know how to truly live.”</a:t>
            </a:r>
          </a:p>
          <a:p>
            <a:pPr indent="457200">
              <a:spcAft>
                <a:spcPts val="1200"/>
              </a:spcAft>
            </a:pPr>
            <a:r>
              <a:rPr lang="en-US" sz="2400" b="1" dirty="0" smtClean="0">
                <a:latin typeface="Cambria" pitchFamily="18" charset="0"/>
              </a:rPr>
              <a:t>Yes, their hearts may be beating, their minds may be racing, and their senses may be active, but they don’t realize the full meaning of Jesus’ words </a:t>
            </a:r>
            <a:r>
              <a:rPr lang="en-US" sz="2400" b="1" i="1" dirty="0" smtClean="0">
                <a:effectLst>
                  <a:outerShdw blurRad="38100" dist="38100" dir="2700000" algn="tl">
                    <a:srgbClr val="000000">
                      <a:alpha val="43137"/>
                    </a:srgbClr>
                  </a:outerShdw>
                </a:effectLst>
                <a:latin typeface="Cambria" pitchFamily="18" charset="0"/>
              </a:rPr>
              <a:t>“I came that you may have life, and have it more abundantly”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John 10:10</a:t>
            </a:r>
            <a:r>
              <a:rPr lang="en-US" sz="2400" b="1" dirty="0" smtClean="0">
                <a:latin typeface="Cambria" pitchFamily="18" charset="0"/>
              </a:rPr>
              <a:t>). </a:t>
            </a:r>
          </a:p>
        </p:txBody>
      </p:sp>
    </p:spTree>
    <p:extLst>
      <p:ext uri="{BB962C8B-B14F-4D97-AF65-F5344CB8AC3E}">
        <p14:creationId xmlns:p14="http://schemas.microsoft.com/office/powerpoint/2010/main" xmlns="" val="2529897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0586" y="1295400"/>
            <a:ext cx="8681013"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Instead of receiving all the benefits that are theirs to claim, many settle for a lifestyle that is anything but  fulfilling and gratifying. </a:t>
            </a:r>
          </a:p>
          <a:p>
            <a:pPr indent="457200">
              <a:spcAft>
                <a:spcPts val="1200"/>
              </a:spcAft>
            </a:pPr>
            <a:r>
              <a:rPr lang="en-US" sz="2400" b="1" dirty="0" smtClean="0">
                <a:latin typeface="Cambria" pitchFamily="18" charset="0"/>
              </a:rPr>
              <a:t>This isn’t true only of our current generation; it can even be traced back to the era in which the apostle Paul lived and ministered.   </a:t>
            </a:r>
          </a:p>
          <a:p>
            <a:pPr indent="457200">
              <a:spcAft>
                <a:spcPts val="1200"/>
              </a:spcAft>
            </a:pPr>
            <a:r>
              <a:rPr lang="en-US" sz="2400" b="1" dirty="0" smtClean="0">
                <a:latin typeface="Cambria" pitchFamily="18" charset="0"/>
              </a:rPr>
              <a:t>Christians in the ancient city of Colossae needed Paul’s strong words of warning because they lacked the understanding of what it meant to live 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fully forgiven people.</a:t>
            </a:r>
            <a:r>
              <a:rPr lang="en-US" sz="2400" b="1" i="1" dirty="0" smtClean="0">
                <a:latin typeface="Cambria" pitchFamily="18" charset="0"/>
              </a:rPr>
              <a:t>”</a:t>
            </a:r>
            <a:r>
              <a:rPr lang="en-US" sz="2400" b="1" dirty="0" smtClean="0">
                <a:latin typeface="Cambria" pitchFamily="18" charset="0"/>
              </a:rPr>
              <a:t>  </a:t>
            </a:r>
          </a:p>
        </p:txBody>
      </p:sp>
    </p:spTree>
    <p:extLst>
      <p:ext uri="{BB962C8B-B14F-4D97-AF65-F5344CB8AC3E}">
        <p14:creationId xmlns:p14="http://schemas.microsoft.com/office/powerpoint/2010/main" xmlns="" val="384870408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95400"/>
            <a:ext cx="8556812" cy="372409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Colossian believers were being seduced by those who criticized them for what they ate and drank, what holy days they observed, and what rituals and regulations they followed. </a:t>
            </a:r>
          </a:p>
          <a:p>
            <a:pPr indent="457200">
              <a:spcAft>
                <a:spcPts val="1200"/>
              </a:spcAft>
            </a:pPr>
            <a:r>
              <a:rPr lang="en-US" sz="2400" b="1" dirty="0" smtClean="0">
                <a:latin typeface="Cambria" pitchFamily="18" charset="0"/>
              </a:rPr>
              <a:t>Instead of living like fully forgiven people who were truly free, they were being held captive by the rules and requirement of legalistic Judaizers and ascetic Gnostics. </a:t>
            </a:r>
          </a:p>
          <a:p>
            <a:pPr indent="457200">
              <a:spcAft>
                <a:spcPts val="1200"/>
              </a:spcAft>
            </a:pPr>
            <a:r>
              <a:rPr lang="en-US" sz="2400" b="1" dirty="0" smtClean="0">
                <a:latin typeface="Cambria" pitchFamily="18" charset="0"/>
              </a:rPr>
              <a:t>As it was in those days, so I is today.  Many believers in our own time are failing to live forgiven … and free. </a:t>
            </a:r>
          </a:p>
        </p:txBody>
      </p:sp>
    </p:spTree>
    <p:extLst>
      <p:ext uri="{BB962C8B-B14F-4D97-AF65-F5344CB8AC3E}">
        <p14:creationId xmlns:p14="http://schemas.microsoft.com/office/powerpoint/2010/main" xmlns="" val="15286884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69794" y="1206500"/>
            <a:ext cx="8556812" cy="3724096"/>
          </a:xfrm>
          <a:prstGeom prst="rect">
            <a:avLst/>
          </a:prstGeom>
          <a:noFill/>
          <a:effectLst/>
        </p:spPr>
        <p:txBody>
          <a:bodyPr wrap="square" rtlCol="0">
            <a:spAutoFit/>
          </a:bodyPr>
          <a:lstStyle/>
          <a:p>
            <a:pPr indent="457200">
              <a:spcAft>
                <a:spcPts val="1200"/>
              </a:spcAft>
            </a:pPr>
            <a:r>
              <a:rPr lang="en-US" sz="2400" b="1" i="1" dirty="0">
                <a:effectLst>
                  <a:outerShdw blurRad="38100" dist="38100" dir="2700000" algn="tl">
                    <a:srgbClr val="000000">
                      <a:alpha val="43137"/>
                    </a:srgbClr>
                  </a:outerShdw>
                </a:effectLst>
                <a:latin typeface="Cambria" pitchFamily="18" charset="0"/>
              </a:rPr>
              <a:t>Living Forgiven … and Free!</a:t>
            </a:r>
          </a:p>
          <a:p>
            <a:pPr indent="457200">
              <a:spcAft>
                <a:spcPts val="1200"/>
              </a:spcAf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2:9-10</a:t>
            </a:r>
            <a:r>
              <a:rPr lang="en-US" sz="2400" b="1" dirty="0" smtClean="0">
                <a:latin typeface="Cambria" panose="02040503050406030204" pitchFamily="18" charset="0"/>
                <a:ea typeface="Cambria" panose="02040503050406030204" pitchFamily="18" charset="0"/>
              </a:rPr>
              <a:t>, Paul </a:t>
            </a:r>
            <a:r>
              <a:rPr lang="en-US" sz="2400" b="1" dirty="0">
                <a:latin typeface="Cambria" panose="02040503050406030204" pitchFamily="18" charset="0"/>
                <a:ea typeface="Cambria" panose="02040503050406030204" pitchFamily="18" charset="0"/>
              </a:rPr>
              <a:t>had powerfully articulated his thoughts on the person of </a:t>
            </a:r>
            <a:r>
              <a:rPr lang="en-US" sz="2400" b="1" dirty="0" smtClean="0">
                <a:latin typeface="Cambria" panose="02040503050406030204" pitchFamily="18" charset="0"/>
                <a:ea typeface="Cambria" panose="02040503050406030204" pitchFamily="18" charset="0"/>
              </a:rPr>
              <a:t>Christ.  Saying</a:t>
            </a:r>
            <a:r>
              <a:rPr lang="en-US" sz="2400" b="1" dirty="0">
                <a:latin typeface="Cambria" panose="02040503050406030204" pitchFamily="18" charset="0"/>
                <a:ea typeface="Cambria" panose="02040503050406030204" pitchFamily="18" charset="0"/>
              </a:rPr>
              <a:t>, He is the God-man, in whom</a:t>
            </a:r>
            <a:r>
              <a:rPr lang="en-US" sz="2400" b="1" i="1" dirty="0">
                <a:latin typeface="Cambria" panose="02040503050406030204" pitchFamily="18" charset="0"/>
                <a:ea typeface="Cambria" panose="02040503050406030204" pitchFamily="18" charset="0"/>
              </a:rPr>
              <a:t> “the fullness of Deity dwells in bodily form.”</a:t>
            </a:r>
            <a:r>
              <a:rPr lang="en-US" sz="2400" b="1" dirty="0">
                <a:latin typeface="Cambria" panose="02040503050406030204" pitchFamily="18" charset="0"/>
                <a:ea typeface="Cambria" panose="02040503050406030204" pitchFamily="18" charset="0"/>
              </a:rPr>
              <a:t>  As such, Christ is </a:t>
            </a:r>
            <a:r>
              <a:rPr lang="en-US" sz="2400" b="1" i="1" dirty="0">
                <a:latin typeface="Cambria" panose="02040503050406030204" pitchFamily="18" charset="0"/>
                <a:ea typeface="Cambria" panose="02040503050406030204" pitchFamily="18" charset="0"/>
              </a:rPr>
              <a:t>“the head over all rule and authority.”</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verses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11-23</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 </a:t>
            </a:r>
            <a:r>
              <a:rPr lang="en-US" sz="2400" b="1" dirty="0">
                <a:latin typeface="Cambria" panose="02040503050406030204" pitchFamily="18" charset="0"/>
                <a:ea typeface="Cambria" panose="02040503050406030204" pitchFamily="18" charset="0"/>
              </a:rPr>
              <a:t>emphasizes that the saving message of the gospel centers on the person and work of Jesus Christ and </a:t>
            </a:r>
            <a:r>
              <a:rPr lang="en-US" sz="2400" b="1" dirty="0" smtClean="0">
                <a:latin typeface="Cambria" panose="02040503050406030204" pitchFamily="18" charset="0"/>
                <a:ea typeface="Cambria" panose="02040503050406030204" pitchFamily="18" charset="0"/>
              </a:rPr>
              <a:t>points </a:t>
            </a:r>
            <a:r>
              <a:rPr lang="en-US" sz="2400" b="1" dirty="0">
                <a:latin typeface="Cambria" panose="02040503050406030204" pitchFamily="18" charset="0"/>
                <a:ea typeface="Cambria" panose="02040503050406030204" pitchFamily="18" charset="0"/>
              </a:rPr>
              <a:t>out some </a:t>
            </a:r>
            <a:r>
              <a:rPr lang="en-US" sz="2400" b="1" dirty="0" smtClean="0">
                <a:latin typeface="Cambria" panose="02040503050406030204" pitchFamily="18" charset="0"/>
                <a:ea typeface="Cambria" panose="02040503050406030204" pitchFamily="18" charset="0"/>
              </a:rPr>
              <a:t>threats the false teaching were </a:t>
            </a:r>
            <a:r>
              <a:rPr lang="en-US" sz="2400" b="1" dirty="0">
                <a:latin typeface="Cambria" panose="02040503050406030204" pitchFamily="18" charset="0"/>
                <a:ea typeface="Cambria" panose="02040503050406030204" pitchFamily="18" charset="0"/>
              </a:rPr>
              <a:t>having on Christian freedom. </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43246873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32550</TotalTime>
  <Words>3013</Words>
  <Application>Microsoft Office PowerPoint</Application>
  <PresentationFormat>On-screen Show (4:3)</PresentationFormat>
  <Paragraphs>223</Paragraphs>
  <Slides>38</Slides>
  <Notes>34</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Trek</vt:lpstr>
      <vt:lpstr>1_Trek</vt:lpstr>
      <vt:lpstr>Slide 1</vt:lpstr>
      <vt:lpstr>Colossians Overview</vt:lpstr>
      <vt:lpstr>Colossians Overview</vt:lpstr>
      <vt:lpstr>Slide 4</vt:lpstr>
      <vt:lpstr>Slide 5</vt:lpstr>
      <vt:lpstr>Colossians Lesson Overview</vt:lpstr>
      <vt:lpstr>Colossians Lesson Overview</vt:lpstr>
      <vt:lpstr>Colossians Lesson Overview</vt:lpstr>
      <vt:lpstr>Colossians Lesson Overview</vt:lpstr>
      <vt:lpstr>Colossians 2:11 – 15  </vt:lpstr>
      <vt:lpstr>Colossians 2:11 – 15 </vt:lpstr>
      <vt:lpstr>Colossians 2:11 – 15 </vt:lpstr>
      <vt:lpstr>Colossians 2:11 – 15 </vt:lpstr>
      <vt:lpstr>Colossians 2:11 – 15 </vt:lpstr>
      <vt:lpstr>Colossians 2:11 – 15 </vt:lpstr>
      <vt:lpstr>Colossians 2:11 – 15 </vt:lpstr>
      <vt:lpstr>Colossians 2:11 – 15 </vt:lpstr>
      <vt:lpstr>Colossians 2:11 – 15 </vt:lpstr>
      <vt:lpstr>Colossians 2:16 – 19  </vt:lpstr>
      <vt:lpstr>Colossians 2:16 – 23 </vt:lpstr>
      <vt:lpstr>Colossians 2:16 – 23 </vt:lpstr>
      <vt:lpstr>Colossians 2:16 – 23 </vt:lpstr>
      <vt:lpstr>Colossians 2:16 – 23 </vt:lpstr>
      <vt:lpstr>Colossians 2:16 – 23 </vt:lpstr>
      <vt:lpstr>Colossians 2:20 – 23  </vt:lpstr>
      <vt:lpstr>Colossians 2:16 – 23 </vt:lpstr>
      <vt:lpstr>Colossians 2:16 – 23 </vt:lpstr>
      <vt:lpstr>Colossians 2:16 – 23 </vt:lpstr>
      <vt:lpstr>Colossians 2:16 – 23 </vt:lpstr>
      <vt:lpstr>Slide 30</vt:lpstr>
      <vt:lpstr>Application – Fully forgiven … Forever Free</vt:lpstr>
      <vt:lpstr>Application – Fully forgiven - Forever Free</vt:lpstr>
      <vt:lpstr>Application – Fully forgiven - Forever Free</vt:lpstr>
      <vt:lpstr>Application – Fully forgiven - Forever Free</vt:lpstr>
      <vt:lpstr>Application – Fully forgiven - Forever Free</vt:lpstr>
      <vt:lpstr>Application – Fully forgiven - Forever Free</vt:lpstr>
      <vt:lpstr>Slide 37</vt:lpstr>
      <vt:lpstr>Slide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6798</cp:revision>
  <dcterms:created xsi:type="dcterms:W3CDTF">2016-10-08T19:35:00Z</dcterms:created>
  <dcterms:modified xsi:type="dcterms:W3CDTF">2023-03-14T17:40:29Z</dcterms:modified>
</cp:coreProperties>
</file>